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35"/>
  </p:notesMasterIdLst>
  <p:handoutMasterIdLst>
    <p:handoutMasterId r:id="rId36"/>
  </p:handoutMasterIdLst>
  <p:sldIdLst>
    <p:sldId id="283" r:id="rId2"/>
    <p:sldId id="285" r:id="rId3"/>
    <p:sldId id="314" r:id="rId4"/>
    <p:sldId id="287" r:id="rId5"/>
    <p:sldId id="315" r:id="rId6"/>
    <p:sldId id="288" r:id="rId7"/>
    <p:sldId id="289" r:id="rId8"/>
    <p:sldId id="290" r:id="rId9"/>
    <p:sldId id="291" r:id="rId10"/>
    <p:sldId id="292" r:id="rId11"/>
    <p:sldId id="316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17" r:id="rId23"/>
    <p:sldId id="303" r:id="rId24"/>
    <p:sldId id="304" r:id="rId25"/>
    <p:sldId id="305" r:id="rId26"/>
    <p:sldId id="306" r:id="rId27"/>
    <p:sldId id="308" r:id="rId28"/>
    <p:sldId id="309" r:id="rId29"/>
    <p:sldId id="310" r:id="rId30"/>
    <p:sldId id="311" r:id="rId31"/>
    <p:sldId id="312" r:id="rId32"/>
    <p:sldId id="313" r:id="rId33"/>
    <p:sldId id="318" r:id="rId34"/>
  </p:sldIdLst>
  <p:sldSz cx="12190413" cy="6859588"/>
  <p:notesSz cx="9144000" cy="6858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700" b="1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609585" algn="l" rtl="0" eaLnBrk="0" fontAlgn="base" hangingPunct="0">
      <a:spcBef>
        <a:spcPct val="0"/>
      </a:spcBef>
      <a:spcAft>
        <a:spcPct val="0"/>
      </a:spcAft>
      <a:defRPr sz="2700" b="1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1219170" algn="l" rtl="0" eaLnBrk="0" fontAlgn="base" hangingPunct="0">
      <a:spcBef>
        <a:spcPct val="0"/>
      </a:spcBef>
      <a:spcAft>
        <a:spcPct val="0"/>
      </a:spcAft>
      <a:defRPr sz="2700" b="1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828754" algn="l" rtl="0" eaLnBrk="0" fontAlgn="base" hangingPunct="0">
      <a:spcBef>
        <a:spcPct val="0"/>
      </a:spcBef>
      <a:spcAft>
        <a:spcPct val="0"/>
      </a:spcAft>
      <a:defRPr sz="2700" b="1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2438339" algn="l" rtl="0" eaLnBrk="0" fontAlgn="base" hangingPunct="0">
      <a:spcBef>
        <a:spcPct val="0"/>
      </a:spcBef>
      <a:spcAft>
        <a:spcPct val="0"/>
      </a:spcAft>
      <a:defRPr sz="2700" b="1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3047924" algn="l" defTabSz="1219170" rtl="0" eaLnBrk="1" latinLnBrk="0" hangingPunct="1">
      <a:defRPr sz="2700" b="1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3657509" algn="l" defTabSz="1219170" rtl="0" eaLnBrk="1" latinLnBrk="0" hangingPunct="1">
      <a:defRPr sz="2700" b="1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4267093" algn="l" defTabSz="1219170" rtl="0" eaLnBrk="1" latinLnBrk="0" hangingPunct="1">
      <a:defRPr sz="2700" b="1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4876678" algn="l" defTabSz="1219170" rtl="0" eaLnBrk="1" latinLnBrk="0" hangingPunct="1">
      <a:defRPr sz="2700" b="1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3300"/>
    <a:srgbClr val="FF9900"/>
    <a:srgbClr val="FFCCCC"/>
    <a:srgbClr val="CC99FF"/>
    <a:srgbClr val="CC00FF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1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84" y="-96"/>
      </p:cViewPr>
      <p:guideLst>
        <p:guide orient="horz" pos="2152"/>
        <p:guide pos="377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fld id="{423F8B81-3D66-43F1-906F-89CFBA83CA8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321958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78963-F93A-4D66-9182-D38C8B7EE235}" type="datetimeFigureOut">
              <a:rPr lang="zh-CN" altLang="en-US" smtClean="0"/>
              <a:t>2024/8/21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87588" y="514350"/>
            <a:ext cx="4568825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6AA6DF-7C39-4110-8B84-E7028D0C35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4614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C24F4-1981-46BF-981B-DF3E7CEF92E4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54150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C24F4-1981-46BF-981B-DF3E7CEF92E4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6448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C24F4-1981-46BF-981B-DF3E7CEF92E4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88026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C24F4-1981-46BF-981B-DF3E7CEF92E4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4279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C24F4-1981-46BF-981B-DF3E7CEF92E4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38156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4250" y="565150"/>
            <a:ext cx="4389438" cy="247015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>
              <a:ea typeface="黑体" pitchFamily="49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C24F4-1981-46BF-981B-DF3E7CEF92E4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14716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C24F4-1981-46BF-981B-DF3E7CEF92E4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8310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C24F4-1981-46BF-981B-DF3E7CEF92E4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431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C24F4-1981-46BF-981B-DF3E7CEF92E4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8907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C24F4-1981-46BF-981B-DF3E7CEF92E4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50985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C24F4-1981-46BF-981B-DF3E7CEF92E4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87858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C24F4-1981-46BF-981B-DF3E7CEF92E4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76221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C24F4-1981-46BF-981B-DF3E7CEF92E4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0647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1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8.xml"/><Relationship Id="rId4" Type="http://schemas.openxmlformats.org/officeDocument/2006/relationships/tags" Target="../tags/tag7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image" Target="../media/image1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3.xml"/><Relationship Id="rId4" Type="http://schemas.openxmlformats.org/officeDocument/2006/relationships/tags" Target="../tags/tag1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1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8.xml"/><Relationship Id="rId4" Type="http://schemas.openxmlformats.org/officeDocument/2006/relationships/tags" Target="../tags/tag17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image" Target="../media/image1.pn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7" Type="http://schemas.openxmlformats.org/officeDocument/2006/relationships/image" Target="../media/image1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8.xml"/><Relationship Id="rId4" Type="http://schemas.openxmlformats.org/officeDocument/2006/relationships/tags" Target="../tags/tag27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562" y="260834"/>
            <a:ext cx="1712277" cy="69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682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4836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562" y="260834"/>
            <a:ext cx="1712277" cy="69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46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562" y="260834"/>
            <a:ext cx="1712277" cy="693581"/>
          </a:xfrm>
          <a:prstGeom prst="rect">
            <a:avLst/>
          </a:prstGeom>
        </p:spPr>
      </p:pic>
      <p:sp>
        <p:nvSpPr>
          <p:cNvPr id="4" name="菱形 3"/>
          <p:cNvSpPr/>
          <p:nvPr userDrawn="1">
            <p:custDataLst>
              <p:tags r:id="rId3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4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5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969030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562" y="260834"/>
            <a:ext cx="1712277" cy="693581"/>
          </a:xfrm>
          <a:prstGeom prst="rect">
            <a:avLst/>
          </a:prstGeom>
        </p:spPr>
      </p:pic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1034095" y="169372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5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915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562" y="260834"/>
            <a:ext cx="1712277" cy="693581"/>
          </a:xfrm>
          <a:prstGeom prst="rect">
            <a:avLst/>
          </a:prstGeom>
        </p:spPr>
      </p:pic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1034095" y="180754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5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66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562" y="260834"/>
            <a:ext cx="1712277" cy="693581"/>
          </a:xfrm>
          <a:prstGeom prst="rect">
            <a:avLst/>
          </a:prstGeom>
        </p:spPr>
      </p:pic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5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8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562" y="260834"/>
            <a:ext cx="1712277" cy="693581"/>
          </a:xfrm>
          <a:prstGeom prst="rect">
            <a:avLst/>
          </a:prstGeom>
        </p:spPr>
      </p:pic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5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575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2" y="3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8" tIns="60944" rIns="121888" bIns="60944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484769" y="356923"/>
            <a:ext cx="2165551" cy="69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88" tIns="60944" rIns="121888" bIns="6094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kumimoji="1" lang="zh-CN" altLang="en-US" sz="3700" b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863600" y="1049029"/>
            <a:ext cx="11328400" cy="847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5350" y="260776"/>
            <a:ext cx="654473" cy="92625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9195" y="260779"/>
            <a:ext cx="1711879" cy="69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685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753443" y="328587"/>
            <a:ext cx="10682696" cy="62659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731422" y="1220328"/>
            <a:ext cx="6727583" cy="115310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462819" y="1333059"/>
            <a:ext cx="3263938" cy="77988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pPr algn="ctr"/>
            <a:r>
              <a:rPr lang="zh-CN" altLang="en-US" sz="4300" b="0" dirty="0" smtClean="0">
                <a:latin typeface="黑体" pitchFamily="49" charset="-122"/>
                <a:ea typeface="黑体" pitchFamily="49" charset="-122"/>
              </a:rPr>
              <a:t>课后作业</a:t>
            </a:r>
            <a:endParaRPr lang="zh-CN" altLang="en-US" sz="4300" b="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9964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8788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9" r:id="rId7"/>
    <p:sldLayoutId id="2147483710" r:id="rId8"/>
    <p:sldLayoutId id="2147483703" r:id="rId9"/>
    <p:sldLayoutId id="2147483704" r:id="rId10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9049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44" indent="-457144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476" indent="-380953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10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3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56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381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905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429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95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4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2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5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1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7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1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png"/><Relationship Id="rId5" Type="http://schemas.openxmlformats.org/officeDocument/2006/relationships/image" Target="../media/image18.wmf"/><Relationship Id="rId4" Type="http://schemas.openxmlformats.org/officeDocument/2006/relationships/oleObject" Target="../embeddings/oleObject8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image" Target="../media/image6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16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3.wmf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5.wmf"/><Relationship Id="rId5" Type="http://schemas.openxmlformats.org/officeDocument/2006/relationships/image" Target="../media/image12.wmf"/><Relationship Id="rId15" Type="http://schemas.openxmlformats.org/officeDocument/2006/relationships/image" Target="../media/image17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14.wmf"/><Relationship Id="rId14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831868" y="3214213"/>
            <a:ext cx="6806314" cy="86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1.1</a:t>
            </a:r>
            <a:r>
              <a:rPr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</a:t>
            </a: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正数和负数</a:t>
            </a:r>
            <a:endParaRPr lang="en-US" altLang="zh-CN" sz="4800" b="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3591839" y="1798505"/>
            <a:ext cx="5942826" cy="1046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917" tIns="60958" rIns="121917" bIns="60958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en-US" sz="6000" b="0" dirty="0" err="1">
                <a:latin typeface="隶书" pitchFamily="49" charset="-122"/>
                <a:ea typeface="隶书" pitchFamily="49" charset="-122"/>
              </a:rPr>
              <a:t>第一章</a:t>
            </a:r>
            <a:r>
              <a:rPr lang="zh-CN" altLang="en-US" sz="6000" b="0" dirty="0">
                <a:latin typeface="隶书" pitchFamily="49" charset="-122"/>
                <a:ea typeface="隶书" pitchFamily="49" charset="-122"/>
              </a:rPr>
              <a:t>  </a:t>
            </a:r>
            <a:r>
              <a:rPr lang="en-US" altLang="en-US" sz="6000" b="0" dirty="0" err="1">
                <a:latin typeface="隶书" pitchFamily="49" charset="-122"/>
                <a:ea typeface="隶书" pitchFamily="49" charset="-122"/>
              </a:rPr>
              <a:t>有理数</a:t>
            </a:r>
            <a:endParaRPr lang="zh-CN" altLang="en-US" sz="6000" b="0" dirty="0"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矩形 74753"/>
          <p:cNvSpPr>
            <a:spLocks noChangeArrowheads="1"/>
          </p:cNvSpPr>
          <p:nvPr/>
        </p:nvSpPr>
        <p:spPr bwMode="auto">
          <a:xfrm>
            <a:off x="2142559" y="1666865"/>
            <a:ext cx="9977516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3200" dirty="0">
                <a:latin typeface="+mn-lt"/>
                <a:ea typeface="楷体" pitchFamily="49" charset="-122"/>
              </a:rPr>
              <a:t>读出下列各数，并指出其中哪些是正数，哪些是负数</a:t>
            </a:r>
            <a:r>
              <a:rPr lang="en-US" altLang="zh-CN" sz="3200" dirty="0">
                <a:latin typeface="+mn-lt"/>
                <a:ea typeface="楷体" pitchFamily="49" charset="-122"/>
              </a:rPr>
              <a:t>.</a:t>
            </a:r>
            <a:endParaRPr lang="zh-CN" altLang="en-US" sz="3200" dirty="0">
              <a:latin typeface="+mn-lt"/>
              <a:ea typeface="楷体" pitchFamily="49" charset="-122"/>
            </a:endParaRPr>
          </a:p>
        </p:txBody>
      </p:sp>
      <p:graphicFrame>
        <p:nvGraphicFramePr>
          <p:cNvPr id="74755" name="对象 747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8532876"/>
              </p:ext>
            </p:extLst>
          </p:nvPr>
        </p:nvGraphicFramePr>
        <p:xfrm>
          <a:off x="2490146" y="2526822"/>
          <a:ext cx="7470861" cy="24749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5" name="Equation" r:id="rId4" imgW="2247840" imgH="838080" progId="Equation.DSMT4">
                  <p:embed/>
                </p:oleObj>
              </mc:Choice>
              <mc:Fallback>
                <p:oleObj name="Equation" r:id="rId4" imgW="2247840" imgH="838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0146" y="2526822"/>
                        <a:ext cx="7470861" cy="24749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756" name="直接连接符 74755"/>
          <p:cNvSpPr>
            <a:spLocks noChangeShapeType="1"/>
          </p:cNvSpPr>
          <p:nvPr/>
        </p:nvSpPr>
        <p:spPr bwMode="auto">
          <a:xfrm>
            <a:off x="3700722" y="3524002"/>
            <a:ext cx="1079359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+mn-lt"/>
            </a:endParaRPr>
          </a:p>
        </p:txBody>
      </p:sp>
      <p:sp>
        <p:nvSpPr>
          <p:cNvPr id="74757" name="直接连接符 74756"/>
          <p:cNvSpPr>
            <a:spLocks noChangeShapeType="1"/>
          </p:cNvSpPr>
          <p:nvPr/>
        </p:nvSpPr>
        <p:spPr bwMode="auto">
          <a:xfrm>
            <a:off x="5563145" y="3756889"/>
            <a:ext cx="1079359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+mn-lt"/>
            </a:endParaRPr>
          </a:p>
        </p:txBody>
      </p:sp>
      <p:sp>
        <p:nvSpPr>
          <p:cNvPr id="74758" name="直接连接符 74757"/>
          <p:cNvSpPr>
            <a:spLocks noChangeShapeType="1"/>
          </p:cNvSpPr>
          <p:nvPr/>
        </p:nvSpPr>
        <p:spPr bwMode="auto">
          <a:xfrm>
            <a:off x="2447819" y="4806999"/>
            <a:ext cx="1079359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+mn-lt"/>
            </a:endParaRPr>
          </a:p>
        </p:txBody>
      </p:sp>
      <p:sp>
        <p:nvSpPr>
          <p:cNvPr id="74759" name="矩形 74758"/>
          <p:cNvSpPr>
            <a:spLocks noChangeArrowheads="1"/>
          </p:cNvSpPr>
          <p:nvPr/>
        </p:nvSpPr>
        <p:spPr bwMode="auto">
          <a:xfrm>
            <a:off x="6769489" y="2973541"/>
            <a:ext cx="503701" cy="719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endParaRPr lang="zh-CN" altLang="en-US" sz="100">
              <a:latin typeface="+mn-lt"/>
            </a:endParaRPr>
          </a:p>
        </p:txBody>
      </p:sp>
      <p:sp>
        <p:nvSpPr>
          <p:cNvPr id="2" name="直接连接符 1"/>
          <p:cNvSpPr/>
          <p:nvPr/>
        </p:nvSpPr>
        <p:spPr>
          <a:xfrm>
            <a:off x="2447819" y="3524002"/>
            <a:ext cx="1079359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sp>
      <p:sp>
        <p:nvSpPr>
          <p:cNvPr id="3" name="直接连接符 2"/>
          <p:cNvSpPr/>
          <p:nvPr/>
        </p:nvSpPr>
        <p:spPr>
          <a:xfrm>
            <a:off x="8238264" y="3461543"/>
            <a:ext cx="1741789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sp>
      <p:sp>
        <p:nvSpPr>
          <p:cNvPr id="4" name="直接连接符 3"/>
          <p:cNvSpPr/>
          <p:nvPr/>
        </p:nvSpPr>
        <p:spPr>
          <a:xfrm>
            <a:off x="4240401" y="4806999"/>
            <a:ext cx="1739674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sp>
      <p:sp>
        <p:nvSpPr>
          <p:cNvPr id="7" name="直接连接符 6"/>
          <p:cNvSpPr/>
          <p:nvPr/>
        </p:nvSpPr>
        <p:spPr>
          <a:xfrm>
            <a:off x="6733510" y="5010246"/>
            <a:ext cx="1079359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sp>
      <p:pic>
        <p:nvPicPr>
          <p:cNvPr id="45076" name="Picture 20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2" t="6828" r="14489"/>
          <a:stretch/>
        </p:blipFill>
        <p:spPr bwMode="auto">
          <a:xfrm>
            <a:off x="1125920" y="1499342"/>
            <a:ext cx="912587" cy="919247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6665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6" grpId="0" animBg="1"/>
      <p:bldP spid="74757" grpId="0" animBg="1"/>
      <p:bldP spid="7475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924918" y="1861943"/>
            <a:ext cx="6768219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1. 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正数有什么特点？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924918" y="2788783"/>
            <a:ext cx="6768219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2. 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负数有什么特点？</a:t>
            </a:r>
          </a:p>
        </p:txBody>
      </p:sp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750395" y="1820177"/>
            <a:ext cx="2364008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想一想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】</a:t>
            </a:r>
            <a:endParaRPr lang="zh-CN" altLang="en-US" sz="3200" dirty="0">
              <a:solidFill>
                <a:srgbClr val="0000FF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2587" y="1935541"/>
            <a:ext cx="1904752" cy="190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904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图片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9" b="8223"/>
          <a:stretch>
            <a:fillRect/>
          </a:stretch>
        </p:blipFill>
        <p:spPr bwMode="auto">
          <a:xfrm>
            <a:off x="1697519" y="2073458"/>
            <a:ext cx="4387280" cy="2095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4" name="图片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" b="5278"/>
          <a:stretch>
            <a:fillRect/>
          </a:stretch>
        </p:blipFill>
        <p:spPr bwMode="auto">
          <a:xfrm>
            <a:off x="7012495" y="2083479"/>
            <a:ext cx="3439136" cy="2165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5" name="文本框 20"/>
          <p:cNvSpPr txBox="1">
            <a:spLocks noChangeArrowheads="1"/>
          </p:cNvSpPr>
          <p:nvPr/>
        </p:nvSpPr>
        <p:spPr bwMode="auto">
          <a:xfrm>
            <a:off x="1665983" y="4617716"/>
            <a:ext cx="4476168" cy="1108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甲汽车向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东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行驶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5km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，</a:t>
            </a:r>
          </a:p>
          <a:p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乙汽车向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西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行驶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4km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6086" name="文本框 21"/>
          <p:cNvSpPr txBox="1">
            <a:spLocks noChangeArrowheads="1"/>
          </p:cNvSpPr>
          <p:nvPr/>
        </p:nvSpPr>
        <p:spPr bwMode="auto">
          <a:xfrm>
            <a:off x="6863248" y="4617716"/>
            <a:ext cx="4581986" cy="1108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蔬菜店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购进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黄瓜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  <a:sym typeface="Arial" pitchFamily="34" charset="0"/>
              </a:rPr>
              <a:t>50kg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，</a:t>
            </a:r>
          </a:p>
          <a:p>
            <a:r>
              <a:rPr lang="zh-CN" altLang="en-US" sz="3200" dirty="0">
                <a:latin typeface="Times New Roman" pitchFamily="18" charset="0"/>
                <a:cs typeface="Times New Roman" pitchFamily="18" charset="0"/>
                <a:sym typeface="Arial" pitchFamily="34" charset="0"/>
              </a:rPr>
              <a:t>蔬菜店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售出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黄瓜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  <a:sym typeface="Arial" pitchFamily="34" charset="0"/>
              </a:rPr>
              <a:t>2kg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6087" name="文本框 22"/>
          <p:cNvSpPr txBox="1">
            <a:spLocks noChangeArrowheads="1"/>
          </p:cNvSpPr>
          <p:nvPr/>
        </p:nvSpPr>
        <p:spPr bwMode="auto">
          <a:xfrm>
            <a:off x="5549561" y="2119471"/>
            <a:ext cx="914281" cy="538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b="1" dirty="0">
                <a:latin typeface="Times New Roman" pitchFamily="18" charset="0"/>
                <a:cs typeface="Times New Roman" pitchFamily="18" charset="0"/>
              </a:rPr>
              <a:t>东</a:t>
            </a:r>
          </a:p>
        </p:txBody>
      </p:sp>
      <p:sp>
        <p:nvSpPr>
          <p:cNvPr id="46088" name="文本框 24"/>
          <p:cNvSpPr txBox="1">
            <a:spLocks noChangeArrowheads="1"/>
          </p:cNvSpPr>
          <p:nvPr/>
        </p:nvSpPr>
        <p:spPr bwMode="auto">
          <a:xfrm>
            <a:off x="1706193" y="2127939"/>
            <a:ext cx="914281" cy="538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b="1" dirty="0">
                <a:latin typeface="Times New Roman" pitchFamily="18" charset="0"/>
                <a:cs typeface="Times New Roman" pitchFamily="18" charset="0"/>
              </a:rPr>
              <a:t>西</a:t>
            </a: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4356367" y="5817547"/>
            <a:ext cx="4554500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它们都表示相反的意义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.</a:t>
            </a:r>
          </a:p>
        </p:txBody>
      </p:sp>
      <p:grpSp>
        <p:nvGrpSpPr>
          <p:cNvPr id="2" name="组合 30"/>
          <p:cNvGrpSpPr>
            <a:grpSpLocks/>
          </p:cNvGrpSpPr>
          <p:nvPr/>
        </p:nvGrpSpPr>
        <p:grpSpPr bwMode="auto">
          <a:xfrm>
            <a:off x="3426869" y="4653853"/>
            <a:ext cx="5709363" cy="1072236"/>
            <a:chOff x="3973" y="6800"/>
            <a:chExt cx="8990" cy="1686"/>
          </a:xfrm>
        </p:grpSpPr>
        <p:sp>
          <p:nvSpPr>
            <p:cNvPr id="46091" name="矩形 26"/>
            <p:cNvSpPr>
              <a:spLocks noChangeArrowheads="1"/>
            </p:cNvSpPr>
            <p:nvPr/>
          </p:nvSpPr>
          <p:spPr bwMode="auto">
            <a:xfrm>
              <a:off x="3973" y="6929"/>
              <a:ext cx="755" cy="1516"/>
            </a:xfrm>
            <a:prstGeom prst="rect">
              <a:avLst/>
            </a:prstGeom>
            <a:noFill/>
            <a:ln w="31750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092" name="矩形 27"/>
            <p:cNvSpPr>
              <a:spLocks noChangeArrowheads="1"/>
            </p:cNvSpPr>
            <p:nvPr/>
          </p:nvSpPr>
          <p:spPr bwMode="auto">
            <a:xfrm>
              <a:off x="11520" y="6800"/>
              <a:ext cx="1443" cy="1686"/>
            </a:xfrm>
            <a:prstGeom prst="rect">
              <a:avLst/>
            </a:prstGeom>
            <a:noFill/>
            <a:ln w="31750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组合 31"/>
          <p:cNvGrpSpPr>
            <a:grpSpLocks/>
          </p:cNvGrpSpPr>
          <p:nvPr/>
        </p:nvGrpSpPr>
        <p:grpSpPr bwMode="auto">
          <a:xfrm>
            <a:off x="3904252" y="5700209"/>
            <a:ext cx="4773879" cy="245607"/>
            <a:chOff x="4325" y="8671"/>
            <a:chExt cx="7518" cy="386"/>
          </a:xfrm>
        </p:grpSpPr>
        <p:cxnSp>
          <p:nvCxnSpPr>
            <p:cNvPr id="46094" name="直接连接符 28"/>
            <p:cNvCxnSpPr>
              <a:cxnSpLocks noChangeShapeType="1"/>
            </p:cNvCxnSpPr>
            <p:nvPr/>
          </p:nvCxnSpPr>
          <p:spPr bwMode="auto">
            <a:xfrm>
              <a:off x="4325" y="8671"/>
              <a:ext cx="1424" cy="38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095" name="直接连接符 29"/>
            <p:cNvCxnSpPr>
              <a:cxnSpLocks noChangeShapeType="1"/>
            </p:cNvCxnSpPr>
            <p:nvPr/>
          </p:nvCxnSpPr>
          <p:spPr bwMode="auto">
            <a:xfrm flipH="1">
              <a:off x="11121" y="8763"/>
              <a:ext cx="722" cy="29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6098" name="文本框 6151"/>
          <p:cNvSpPr txBox="1">
            <a:spLocks noChangeArrowheads="1"/>
          </p:cNvSpPr>
          <p:nvPr/>
        </p:nvSpPr>
        <p:spPr bwMode="auto">
          <a:xfrm>
            <a:off x="4691592" y="1273138"/>
            <a:ext cx="6845427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用正数、负数表示具有相反意义的量</a:t>
            </a:r>
          </a:p>
        </p:txBody>
      </p:sp>
      <p:grpSp>
        <p:nvGrpSpPr>
          <p:cNvPr id="46100" name="组合 4"/>
          <p:cNvGrpSpPr>
            <a:grpSpLocks/>
          </p:cNvGrpSpPr>
          <p:nvPr/>
        </p:nvGrpSpPr>
        <p:grpSpPr bwMode="auto">
          <a:xfrm>
            <a:off x="2303065" y="1316173"/>
            <a:ext cx="2247607" cy="568608"/>
            <a:chOff x="3485" y="1106"/>
            <a:chExt cx="2655" cy="671"/>
          </a:xfrm>
        </p:grpSpPr>
        <p:sp>
          <p:nvSpPr>
            <p:cNvPr id="5" name="圆角矩形 4"/>
            <p:cNvSpPr/>
            <p:nvPr/>
          </p:nvSpPr>
          <p:spPr>
            <a:xfrm>
              <a:off x="3485" y="1106"/>
              <a:ext cx="2655" cy="625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102" name="矩形 1"/>
            <p:cNvSpPr>
              <a:spLocks noChangeArrowheads="1"/>
            </p:cNvSpPr>
            <p:nvPr/>
          </p:nvSpPr>
          <p:spPr bwMode="auto">
            <a:xfrm>
              <a:off x="3795" y="1203"/>
              <a:ext cx="2034" cy="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zh-CN" altLang="en-US" sz="3200" dirty="0">
                  <a:solidFill>
                    <a:schemeClr val="bg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知识点 </a:t>
              </a:r>
              <a:r>
                <a:rPr lang="en-US" altLang="zh-CN" sz="3200" dirty="0">
                  <a:solidFill>
                    <a:schemeClr val="bg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2</a:t>
              </a:r>
            </a:p>
          </p:txBody>
        </p:sp>
      </p:grpSp>
      <p:sp>
        <p:nvSpPr>
          <p:cNvPr id="14" name="云形标注 13"/>
          <p:cNvSpPr/>
          <p:nvPr/>
        </p:nvSpPr>
        <p:spPr>
          <a:xfrm>
            <a:off x="1180315" y="4169443"/>
            <a:ext cx="5497861" cy="1892988"/>
          </a:xfrm>
          <a:prstGeom prst="cloudCallou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1739622" y="4315532"/>
            <a:ext cx="4510030" cy="160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你会用正数、负数来表示它们吗？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3183436" y="2750383"/>
            <a:ext cx="2143904" cy="1913910"/>
            <a:chOff x="2662238" y="1674813"/>
            <a:chExt cx="1608137" cy="1435100"/>
          </a:xfrm>
        </p:grpSpPr>
        <p:pic>
          <p:nvPicPr>
            <p:cNvPr id="11268" name="图片 17" descr="t01d1bae9d1ffe2380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2238" y="1674813"/>
              <a:ext cx="1608137" cy="143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3258557" y="2173358"/>
              <a:ext cx="399440" cy="3807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latin typeface="Times New Roman" pitchFamily="18" charset="0"/>
                  <a:cs typeface="Times New Roman" pitchFamily="18" charset="0"/>
                </a:rPr>
                <a:t>甲</a:t>
              </a:r>
              <a:endParaRPr lang="zh-CN" altLang="en-US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082913" y="2619120"/>
            <a:ext cx="2146021" cy="2148913"/>
            <a:chOff x="1836738" y="1576388"/>
            <a:chExt cx="1609725" cy="1611312"/>
          </a:xfrm>
        </p:grpSpPr>
        <p:pic>
          <p:nvPicPr>
            <p:cNvPr id="16" name="图片 15" descr="t01d1bae9d1ffe2380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6738" y="1576388"/>
              <a:ext cx="1609725" cy="161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2446767" y="2173358"/>
              <a:ext cx="399440" cy="3807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latin typeface="Times New Roman" pitchFamily="18" charset="0"/>
                  <a:cs typeface="Times New Roman" pitchFamily="18" charset="0"/>
                </a:rPr>
                <a:t>乙</a:t>
              </a:r>
              <a:endParaRPr lang="zh-CN" altLang="en-US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99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6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7.47375E-7 L 0.15087 -7.47375E-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3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7.47375E-7 L -0.11823 -7.47375E-7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5" grpId="0"/>
      <p:bldP spid="46086" grpId="0"/>
      <p:bldP spid="46087" grpId="0"/>
      <p:bldP spid="46088" grpId="0"/>
      <p:bldP spid="26" grpId="0"/>
      <p:bldP spid="14" grpId="0" animBg="1"/>
      <p:bldP spid="3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3"/>
          <p:cNvSpPr>
            <a:spLocks noChangeArrowheads="1"/>
          </p:cNvSpPr>
          <p:nvPr/>
        </p:nvSpPr>
        <p:spPr bwMode="auto">
          <a:xfrm>
            <a:off x="1205716" y="1970613"/>
            <a:ext cx="10711310" cy="4526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例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 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一物体沿东西两个相反的方向运动时，可以用正数、负数表示它们的运动．</a:t>
            </a:r>
            <a:endParaRPr lang="en-US" altLang="zh-CN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indent="355591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（1）如果向东运动4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m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记作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+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m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，那么向西运动5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m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记作_____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</a:p>
          <a:p>
            <a:pPr indent="355591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（2）如果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-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7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m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表示物体向西运动7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m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，那么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+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6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m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表明物体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_______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____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_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.</a:t>
            </a:r>
            <a:endParaRPr lang="zh-CN" altLang="en-US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404440" y="4341694"/>
            <a:ext cx="973540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r>
              <a:rPr lang="en-US" altLang="en-US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-5m</a:t>
            </a:r>
            <a:endParaRPr lang="en-US" altLang="en-US" sz="3200" dirty="0">
              <a:solidFill>
                <a:srgbClr val="FF0000"/>
              </a:solidFill>
              <a:latin typeface="Times New Roman" pitchFamily="18" charset="0"/>
              <a:ea typeface="黑体" pitchFamily="49" charset="-122"/>
              <a:cs typeface="Times New Roman" pitchFamily="18" charset="0"/>
              <a:sym typeface="Arial" pitchFamily="34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683906" y="5753030"/>
            <a:ext cx="2605277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向东运动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6m</a:t>
            </a:r>
          </a:p>
        </p:txBody>
      </p:sp>
      <p:sp>
        <p:nvSpPr>
          <p:cNvPr id="47120" name="文本框 1"/>
          <p:cNvSpPr txBox="1">
            <a:spLocks noChangeArrowheads="1"/>
          </p:cNvSpPr>
          <p:nvPr/>
        </p:nvSpPr>
        <p:spPr bwMode="auto">
          <a:xfrm>
            <a:off x="4907908" y="1382426"/>
            <a:ext cx="6958694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利用正数、负数表示相反意义的量</a:t>
            </a:r>
          </a:p>
        </p:txBody>
      </p:sp>
      <p:grpSp>
        <p:nvGrpSpPr>
          <p:cNvPr id="18" name="组合 6"/>
          <p:cNvGrpSpPr/>
          <p:nvPr/>
        </p:nvGrpSpPr>
        <p:grpSpPr>
          <a:xfrm>
            <a:off x="2750286" y="1360055"/>
            <a:ext cx="2440192" cy="610558"/>
            <a:chOff x="427462" y="558483"/>
            <a:chExt cx="1829779" cy="459083"/>
          </a:xfrm>
        </p:grpSpPr>
        <p:grpSp>
          <p:nvGrpSpPr>
            <p:cNvPr id="19" name="组合 5"/>
            <p:cNvGrpSpPr/>
            <p:nvPr/>
          </p:nvGrpSpPr>
          <p:grpSpPr>
            <a:xfrm>
              <a:off x="468723" y="591841"/>
              <a:ext cx="1417172" cy="425725"/>
              <a:chOff x="2177459" y="-557354"/>
              <a:chExt cx="1417172" cy="425725"/>
            </a:xfrm>
          </p:grpSpPr>
          <p:sp>
            <p:nvSpPr>
              <p:cNvPr id="22" name="椭圆 5"/>
              <p:cNvSpPr/>
              <p:nvPr/>
            </p:nvSpPr>
            <p:spPr>
              <a:xfrm>
                <a:off x="2177459" y="-557354"/>
                <a:ext cx="426897" cy="425725"/>
              </a:xfrm>
              <a:prstGeom prst="ellipse">
                <a:avLst/>
              </a:prstGeom>
              <a:solidFill>
                <a:srgbClr val="008BBB"/>
              </a:solidFill>
              <a:ln w="25400">
                <a:noFill/>
              </a:ln>
            </p:spPr>
            <p:txBody>
              <a:bodyPr lIns="91437" tIns="45718" rIns="91437" bIns="45718" anchor="ctr"/>
              <a:lstStyle/>
              <a:p>
                <a:pPr algn="ctr" defTabSz="1625559"/>
                <a:endParaRPr lang="zh-CN" altLang="en-US" dirty="0">
                  <a:solidFill>
                    <a:srgbClr val="000000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endParaRPr>
              </a:p>
            </p:txBody>
          </p:sp>
          <p:sp>
            <p:nvSpPr>
              <p:cNvPr id="23" name="椭圆 8"/>
              <p:cNvSpPr/>
              <p:nvPr/>
            </p:nvSpPr>
            <p:spPr>
              <a:xfrm>
                <a:off x="2507551" y="-557354"/>
                <a:ext cx="426897" cy="425725"/>
              </a:xfrm>
              <a:prstGeom prst="ellipse">
                <a:avLst/>
              </a:prstGeom>
              <a:solidFill>
                <a:srgbClr val="008BBB"/>
              </a:solidFill>
              <a:ln w="25400">
                <a:noFill/>
              </a:ln>
            </p:spPr>
            <p:txBody>
              <a:bodyPr lIns="91437" tIns="45718" rIns="91437" bIns="45718" anchor="ctr"/>
              <a:lstStyle/>
              <a:p>
                <a:pPr algn="ctr" defTabSz="1625559"/>
                <a:endParaRPr lang="zh-CN" altLang="en-US" dirty="0">
                  <a:solidFill>
                    <a:srgbClr val="000000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endParaRPr>
              </a:p>
            </p:txBody>
          </p:sp>
          <p:sp>
            <p:nvSpPr>
              <p:cNvPr id="24" name="椭圆 9"/>
              <p:cNvSpPr/>
              <p:nvPr/>
            </p:nvSpPr>
            <p:spPr>
              <a:xfrm>
                <a:off x="2837642" y="-557354"/>
                <a:ext cx="426897" cy="425725"/>
              </a:xfrm>
              <a:prstGeom prst="ellipse">
                <a:avLst/>
              </a:prstGeom>
              <a:solidFill>
                <a:srgbClr val="008BBB"/>
              </a:solidFill>
              <a:ln w="25400">
                <a:noFill/>
              </a:ln>
            </p:spPr>
            <p:txBody>
              <a:bodyPr lIns="91437" tIns="45718" rIns="91437" bIns="45718" anchor="ctr"/>
              <a:lstStyle/>
              <a:p>
                <a:pPr algn="ctr" defTabSz="1625559"/>
                <a:endParaRPr lang="zh-CN" altLang="en-US" dirty="0">
                  <a:solidFill>
                    <a:srgbClr val="000000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167734" y="-557354"/>
                <a:ext cx="426897" cy="425725"/>
              </a:xfrm>
              <a:prstGeom prst="ellipse">
                <a:avLst/>
              </a:prstGeom>
              <a:solidFill>
                <a:srgbClr val="008BBB"/>
              </a:solidFill>
              <a:ln w="25400">
                <a:noFill/>
              </a:ln>
            </p:spPr>
            <p:txBody>
              <a:bodyPr lIns="91437" tIns="45718" rIns="91437" bIns="45718" anchor="ctr"/>
              <a:lstStyle/>
              <a:p>
                <a:pPr algn="ctr" defTabSz="1625559"/>
                <a:endParaRPr lang="zh-CN" altLang="en-US" dirty="0">
                  <a:solidFill>
                    <a:srgbClr val="000000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endParaRPr>
              </a:p>
            </p:txBody>
          </p:sp>
        </p:grpSp>
        <p:sp>
          <p:nvSpPr>
            <p:cNvPr id="20" name="文本框 11"/>
            <p:cNvSpPr txBox="1"/>
            <p:nvPr/>
          </p:nvSpPr>
          <p:spPr>
            <a:xfrm>
              <a:off x="427462" y="558483"/>
              <a:ext cx="1829779" cy="439693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1437" tIns="45718" rIns="91437" bIns="45718" anchor="t">
              <a:spAutoFit/>
            </a:bodyPr>
            <a:lstStyle/>
            <a:p>
              <a:pPr algn="dist" defTabSz="1625559"/>
              <a:r>
                <a:rPr lang="zh-CN" altLang="en-US" sz="32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素养考点 </a:t>
              </a:r>
              <a:r>
                <a:rPr lang="en-US" altLang="zh-CN" sz="32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zh-CN" alt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9629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内容占位符 82946"/>
          <p:cNvSpPr>
            <a:spLocks noGrp="1" noChangeArrowheads="1"/>
          </p:cNvSpPr>
          <p:nvPr>
            <p:ph idx="4294967295"/>
          </p:nvPr>
        </p:nvSpPr>
        <p:spPr bwMode="auto">
          <a:xfrm>
            <a:off x="307731" y="2249308"/>
            <a:ext cx="11614638" cy="348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  <a:buFont typeface="Arial" pitchFamily="34" charset="0"/>
              <a:buNone/>
            </a:pP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 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）如果零上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5°C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记作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+5 °C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，那么零下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3°C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记作什么</a:t>
            </a:r>
            <a:r>
              <a:rPr lang="zh-CN" altLang="en-US" sz="32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？</a:t>
            </a:r>
            <a:endParaRPr lang="en-US" altLang="zh-CN" sz="3200" b="1" dirty="0" smtClean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125000"/>
              </a:lnSpc>
              <a:buFont typeface="Arial" pitchFamily="34" charset="0"/>
              <a:buNone/>
            </a:pPr>
            <a:endParaRPr lang="zh-CN" altLang="en-US" sz="3200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  （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）东、西为两个相反方向，如果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- 4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米表示一个物体向西运动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米，那么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+2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米表示什么？物体原地不动记为什么</a:t>
            </a:r>
            <a:r>
              <a:rPr lang="zh-CN" altLang="en-US" sz="32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？</a:t>
            </a:r>
            <a:endParaRPr lang="zh-CN" altLang="en-US" sz="3200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82948" name="矩形 82947"/>
          <p:cNvSpPr>
            <a:spLocks noChangeArrowheads="1"/>
          </p:cNvSpPr>
          <p:nvPr/>
        </p:nvSpPr>
        <p:spPr bwMode="auto">
          <a:xfrm>
            <a:off x="2366267" y="2987525"/>
            <a:ext cx="2531204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记作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-3°C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．</a:t>
            </a:r>
          </a:p>
        </p:txBody>
      </p:sp>
      <p:sp>
        <p:nvSpPr>
          <p:cNvPr id="82949" name="矩形 82948"/>
          <p:cNvSpPr>
            <a:spLocks noChangeArrowheads="1"/>
          </p:cNvSpPr>
          <p:nvPr/>
        </p:nvSpPr>
        <p:spPr bwMode="auto">
          <a:xfrm>
            <a:off x="1850254" y="4907046"/>
            <a:ext cx="7056048" cy="135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+2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米表示一个物体向东运动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米；</a:t>
            </a:r>
          </a:p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物体原地不动记为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米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6" name="文本框 2"/>
          <p:cNvSpPr txBox="1">
            <a:spLocks noChangeArrowheads="1"/>
          </p:cNvSpPr>
          <p:nvPr/>
        </p:nvSpPr>
        <p:spPr bwMode="auto">
          <a:xfrm>
            <a:off x="1911800" y="1633759"/>
            <a:ext cx="3820087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完成下列各题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:</a:t>
            </a:r>
            <a:endParaRPr lang="zh-CN" altLang="en-US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pic>
        <p:nvPicPr>
          <p:cNvPr id="10" name="Picture 2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2" t="6828" r="14489"/>
          <a:stretch/>
        </p:blipFill>
        <p:spPr bwMode="auto">
          <a:xfrm>
            <a:off x="1166267" y="1417983"/>
            <a:ext cx="912587" cy="919247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9074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8" grpId="0"/>
      <p:bldP spid="8294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Line 121"/>
          <p:cNvSpPr>
            <a:spLocks noChangeShapeType="1"/>
          </p:cNvSpPr>
          <p:nvPr/>
        </p:nvSpPr>
        <p:spPr bwMode="auto">
          <a:xfrm>
            <a:off x="1523802" y="6859588"/>
            <a:ext cx="4859234" cy="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26" name="矩形 52225"/>
          <p:cNvSpPr/>
          <p:nvPr/>
        </p:nvSpPr>
        <p:spPr>
          <a:xfrm>
            <a:off x="897349" y="1347601"/>
            <a:ext cx="11007436" cy="1600434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kern="0" dirty="0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  <a:sym typeface="+mn-ea"/>
              </a:rPr>
              <a:t>例</a:t>
            </a:r>
            <a:r>
              <a:rPr lang="en-US" altLang="zh-CN" sz="3200" kern="0" dirty="0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  <a:sym typeface="+mn-ea"/>
              </a:rPr>
              <a:t>2</a:t>
            </a:r>
            <a:r>
              <a:rPr lang="zh-CN" altLang="en-US" sz="320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320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</a:t>
            </a:r>
            <a:r>
              <a:rPr lang="zh-CN" altLang="en-US" sz="320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）一个月内，小明体重增加</a:t>
            </a:r>
            <a:r>
              <a:rPr lang="en-US" altLang="zh-CN" sz="320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2kg</a:t>
            </a:r>
            <a:r>
              <a:rPr lang="zh-CN" altLang="en-US" sz="320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，小华体重减少</a:t>
            </a:r>
            <a:r>
              <a:rPr lang="en-US" altLang="zh-CN" sz="320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1kg</a:t>
            </a:r>
            <a:r>
              <a:rPr lang="zh-CN" altLang="en-US" sz="320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，小强体重无变化，写出他们这个月的体重增长值；</a:t>
            </a:r>
            <a:endParaRPr lang="en-US" altLang="zh-CN" sz="3200" noProof="1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064402" y="3315899"/>
            <a:ext cx="7997843" cy="165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解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：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这个月小明体重增长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2kg</a:t>
            </a:r>
            <a:r>
              <a:rPr lang="zh-CN" altLang="en-US" sz="3200" dirty="0" smtClean="0">
                <a:latin typeface="Times New Roman" pitchFamily="18" charset="0"/>
                <a:cs typeface="Times New Roman" pitchFamily="18" charset="0"/>
              </a:rPr>
              <a:t>，</a:t>
            </a:r>
            <a:endParaRPr lang="en-US" altLang="zh-C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Times New Roman" pitchFamily="18" charset="0"/>
                <a:cs typeface="Times New Roman" pitchFamily="18" charset="0"/>
              </a:rPr>
              <a:t>小华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体重增长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-1kg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，小强体重增长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0kg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zh-CN" altLang="en-US" sz="3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zh-CN" sz="3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zh-CN" altLang="en-US" sz="3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1911" y="3315899"/>
            <a:ext cx="3295222" cy="2581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4074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1053462" y="1274005"/>
            <a:ext cx="10992000" cy="337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indent="0">
              <a:lnSpc>
                <a:spcPct val="110000"/>
              </a:lnSpc>
            </a:pPr>
            <a:r>
              <a:rPr lang="zh-CN" altLang="en-US" sz="3200" kern="0" dirty="0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  <a:sym typeface="+mn-ea"/>
              </a:rPr>
              <a:t>例</a:t>
            </a:r>
            <a:r>
              <a:rPr lang="en-US" altLang="zh-CN" sz="3200" kern="0" dirty="0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  <a:sym typeface="+mn-ea"/>
              </a:rPr>
              <a:t>2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（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2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）某年下列国家的商品进出口总额比上年的变化情况是：</a:t>
            </a:r>
            <a:endParaRPr lang="zh-CN" altLang="en-US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          美国减少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6.4%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，  德国增长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1.3%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，</a:t>
            </a:r>
            <a:endParaRPr lang="zh-CN" altLang="en-US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          法国减少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2.4%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，  英国减少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3.5%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，</a:t>
            </a:r>
            <a:endParaRPr lang="zh-CN" altLang="en-US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          意大利增长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0.2%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，中国增长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7.5%.</a:t>
            </a:r>
            <a:endParaRPr lang="zh-CN" altLang="en-US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写出这些国家该年商品进出口总额的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增长率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.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536156" y="4638334"/>
            <a:ext cx="8586640" cy="19070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none" lIns="121917" tIns="60958" rIns="121917" bIns="60958" anchor="ctr">
            <a:spAutoFit/>
          </a:bodyPr>
          <a:lstStyle/>
          <a:p>
            <a:pPr indent="355591">
              <a:lnSpc>
                <a:spcPct val="125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解：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六个国家该年商品出口总额的增长率：</a:t>
            </a:r>
            <a:endParaRPr lang="en-US" altLang="zh-CN" sz="3200" dirty="0">
              <a:latin typeface="Times New Roman" pitchFamily="18" charset="0"/>
              <a:cs typeface="Times New Roman" pitchFamily="18" charset="0"/>
            </a:endParaRPr>
          </a:p>
          <a:p>
            <a:pPr indent="355591">
              <a:lnSpc>
                <a:spcPct val="125000"/>
              </a:lnSpc>
            </a:pP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美国  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-6.4%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，  德国   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1.3%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，  法国 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-2.4%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，  </a:t>
            </a:r>
            <a:endParaRPr lang="en-US" altLang="zh-CN" sz="3200" dirty="0">
              <a:latin typeface="Times New Roman" pitchFamily="18" charset="0"/>
              <a:cs typeface="Times New Roman" pitchFamily="18" charset="0"/>
            </a:endParaRPr>
          </a:p>
          <a:p>
            <a:pPr indent="355591">
              <a:lnSpc>
                <a:spcPct val="125000"/>
              </a:lnSpc>
            </a:pP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英国  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-3.5%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，意大利  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0.2%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， 中国  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7.5%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64837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内容占位符 21505"/>
          <p:cNvSpPr>
            <a:spLocks noGrp="1" noChangeArrowheads="1"/>
          </p:cNvSpPr>
          <p:nvPr>
            <p:ph idx="4294967295"/>
          </p:nvPr>
        </p:nvSpPr>
        <p:spPr bwMode="auto">
          <a:xfrm>
            <a:off x="1090282" y="1720885"/>
            <a:ext cx="10653713" cy="3575733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indent="457144">
              <a:lnSpc>
                <a:spcPct val="130000"/>
              </a:lnSpc>
              <a:buFont typeface="Arial" pitchFamily="34" charset="0"/>
              <a:buNone/>
            </a:pPr>
            <a:endParaRPr lang="en-US" altLang="zh-CN" sz="3200" b="1" dirty="0" smtClean="0">
              <a:latin typeface="宋体" pitchFamily="2" charset="-122"/>
              <a:ea typeface="宋体" pitchFamily="2" charset="-122"/>
            </a:endParaRPr>
          </a:p>
          <a:p>
            <a:pPr marL="0" indent="457144"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3200" b="1" dirty="0" smtClean="0">
                <a:latin typeface="宋体" pitchFamily="2" charset="-122"/>
                <a:ea typeface="宋体" pitchFamily="2" charset="-122"/>
              </a:rPr>
              <a:t>引入</a:t>
            </a:r>
            <a:r>
              <a:rPr lang="zh-CN" altLang="en-US" sz="3200" b="1" dirty="0">
                <a:latin typeface="宋体" pitchFamily="2" charset="-122"/>
                <a:ea typeface="宋体" pitchFamily="2" charset="-122"/>
              </a:rPr>
              <a:t>负数以后，“增长”就有了普遍的含义：如果增长量为正数，那么就是我们以前所说的真正的增长，如果增长为负数，这就是我们以前所说的减少，但可以理解为负增长</a:t>
            </a:r>
            <a:r>
              <a:rPr lang="en-US" altLang="zh-CN" sz="3200" b="1" dirty="0"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en-US" sz="3200" b="1" dirty="0">
                <a:latin typeface="宋体" pitchFamily="2" charset="-122"/>
                <a:ea typeface="宋体" pitchFamily="2" charset="-122"/>
              </a:rPr>
              <a:t>所以，以后遇到增长时，其</a:t>
            </a:r>
            <a:r>
              <a:rPr lang="zh-CN" altLang="en-US" sz="32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增长量可正也可</a:t>
            </a:r>
            <a:r>
              <a:rPr lang="zh-CN" altLang="en-US" sz="3200" b="1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负</a:t>
            </a:r>
            <a:r>
              <a:rPr lang="en-US" altLang="zh-CN" sz="3200" b="1" dirty="0">
                <a:latin typeface="宋体" pitchFamily="2" charset="-122"/>
                <a:ea typeface="宋体" pitchFamily="2" charset="-122"/>
              </a:rPr>
              <a:t>.</a:t>
            </a:r>
          </a:p>
        </p:txBody>
      </p:sp>
      <p:sp>
        <p:nvSpPr>
          <p:cNvPr id="21507" name="矩形 21506"/>
          <p:cNvSpPr>
            <a:spLocks noChangeArrowheads="1"/>
          </p:cNvSpPr>
          <p:nvPr/>
        </p:nvSpPr>
        <p:spPr bwMode="auto">
          <a:xfrm>
            <a:off x="1199526" y="2613805"/>
            <a:ext cx="10368292" cy="2501660"/>
          </a:xfrm>
          <a:prstGeom prst="rect">
            <a:avLst/>
          </a:prstGeom>
          <a:ln>
            <a:noFill/>
          </a:ln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wrap="none" lIns="121917" tIns="60958" rIns="121917" bIns="60958" anchor="ctr"/>
          <a:lstStyle/>
          <a:p>
            <a:pPr eaLnBrk="0" hangingPunct="0">
              <a:lnSpc>
                <a:spcPct val="150000"/>
              </a:lnSpc>
            </a:pPr>
            <a:r>
              <a:rPr lang="zh-CN" altLang="en-US" sz="3600" dirty="0">
                <a:solidFill>
                  <a:srgbClr val="000000"/>
                </a:solidFill>
                <a:latin typeface="Comic Sans MS" pitchFamily="66" charset="0"/>
              </a:rPr>
              <a:t>     </a:t>
            </a:r>
            <a:r>
              <a:rPr lang="zh-CN" altLang="en-US" sz="3700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在同一个问题中，分别用正数与负数表示的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3700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量具有</a:t>
            </a:r>
            <a:r>
              <a:rPr lang="en-US" altLang="zh-CN" sz="3700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_____ </a:t>
            </a:r>
            <a:r>
              <a:rPr lang="zh-CN" altLang="en-US" sz="3700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的意义</a:t>
            </a:r>
            <a:r>
              <a:rPr lang="en-US" altLang="zh-CN" sz="3700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.</a:t>
            </a:r>
          </a:p>
        </p:txBody>
      </p:sp>
      <p:sp>
        <p:nvSpPr>
          <p:cNvPr id="21508" name="文本框 21507"/>
          <p:cNvSpPr txBox="1">
            <a:spLocks noChangeArrowheads="1"/>
          </p:cNvSpPr>
          <p:nvPr/>
        </p:nvSpPr>
        <p:spPr bwMode="auto">
          <a:xfrm>
            <a:off x="2755727" y="3954074"/>
            <a:ext cx="1481474" cy="675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600" dirty="0">
                <a:solidFill>
                  <a:srgbClr val="FF3300"/>
                </a:solidFill>
                <a:latin typeface="宋体" pitchFamily="2" charset="-122"/>
              </a:rPr>
              <a:t>相反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4477963" y="1366469"/>
            <a:ext cx="3253394" cy="863799"/>
            <a:chOff x="3131762" y="248416"/>
            <a:chExt cx="2440363" cy="647699"/>
          </a:xfrm>
        </p:grpSpPr>
        <p:sp>
          <p:nvSpPr>
            <p:cNvPr id="2" name="圆角矩形 1"/>
            <p:cNvSpPr/>
            <p:nvPr/>
          </p:nvSpPr>
          <p:spPr>
            <a:xfrm>
              <a:off x="3343275" y="334907"/>
              <a:ext cx="2228850" cy="47471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dirty="0">
                  <a:solidFill>
                    <a:schemeClr val="tx1"/>
                  </a:solidFill>
                  <a:latin typeface="黑体" pitchFamily="49" charset="-122"/>
                  <a:ea typeface="黑体" pitchFamily="49" charset="-122"/>
                </a:rPr>
                <a:t>  归纳总结</a:t>
              </a: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60" t="22977" r="30278" b="33898"/>
            <a:stretch/>
          </p:blipFill>
          <p:spPr>
            <a:xfrm>
              <a:off x="3131762" y="248416"/>
              <a:ext cx="687763" cy="647699"/>
            </a:xfrm>
            <a:prstGeom prst="round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56692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ldLvl="0" animBg="1"/>
      <p:bldP spid="2150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3"/>
          <p:cNvSpPr txBox="1">
            <a:spLocks noChangeArrowheads="1"/>
          </p:cNvSpPr>
          <p:nvPr/>
        </p:nvSpPr>
        <p:spPr bwMode="auto">
          <a:xfrm>
            <a:off x="982811" y="2656255"/>
            <a:ext cx="10391646" cy="2420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500" dirty="0">
                <a:solidFill>
                  <a:srgbClr val="269999"/>
                </a:solidFill>
                <a:latin typeface="宋体" pitchFamily="2" charset="-122"/>
                <a:sym typeface="宋体" pitchFamily="2" charset="-122"/>
              </a:rPr>
              <a:t>   </a:t>
            </a:r>
            <a:r>
              <a:rPr lang="zh-CN" altLang="en-US" sz="3500" dirty="0" smtClean="0">
                <a:latin typeface="宋体" pitchFamily="2" charset="-122"/>
                <a:sym typeface="宋体" pitchFamily="2" charset="-122"/>
              </a:rPr>
              <a:t>根据</a:t>
            </a:r>
            <a:r>
              <a:rPr lang="zh-CN" altLang="en-US" sz="3500" dirty="0">
                <a:latin typeface="宋体" pitchFamily="2" charset="-122"/>
                <a:sym typeface="宋体" pitchFamily="2" charset="-122"/>
              </a:rPr>
              <a:t>相反意义合理使用正数、负数对实际问题进行表示</a:t>
            </a:r>
            <a:r>
              <a:rPr lang="en-US" altLang="zh-CN" sz="3500" dirty="0">
                <a:latin typeface="宋体" pitchFamily="2" charset="-122"/>
                <a:sym typeface="宋体" pitchFamily="2" charset="-122"/>
              </a:rPr>
              <a:t>.</a:t>
            </a:r>
            <a:r>
              <a:rPr lang="zh-CN" altLang="en-US" sz="3500" dirty="0">
                <a:latin typeface="宋体" pitchFamily="2" charset="-122"/>
                <a:sym typeface="Arial" pitchFamily="34" charset="0"/>
              </a:rPr>
              <a:t>一般情况下，把</a:t>
            </a:r>
            <a:r>
              <a:rPr lang="zh-CN" altLang="en-US" sz="3500" dirty="0">
                <a:solidFill>
                  <a:srgbClr val="FF0000"/>
                </a:solidFill>
                <a:latin typeface="宋体" pitchFamily="2" charset="-122"/>
                <a:sym typeface="Arial" pitchFamily="34" charset="0"/>
              </a:rPr>
              <a:t>向北</a:t>
            </a:r>
            <a:r>
              <a:rPr lang="en-US" altLang="zh-CN" sz="3500" dirty="0">
                <a:solidFill>
                  <a:srgbClr val="FF0000"/>
                </a:solidFill>
                <a:latin typeface="宋体" pitchFamily="2" charset="-122"/>
                <a:sym typeface="Arial" pitchFamily="34" charset="0"/>
              </a:rPr>
              <a:t>(</a:t>
            </a:r>
            <a:r>
              <a:rPr lang="zh-CN" altLang="en-US" sz="3500" dirty="0">
                <a:solidFill>
                  <a:srgbClr val="FF0000"/>
                </a:solidFill>
                <a:latin typeface="宋体" pitchFamily="2" charset="-122"/>
                <a:sym typeface="Arial" pitchFamily="34" charset="0"/>
              </a:rPr>
              <a:t>东</a:t>
            </a:r>
            <a:r>
              <a:rPr lang="en-US" altLang="zh-CN" sz="3500" dirty="0">
                <a:solidFill>
                  <a:srgbClr val="FF0000"/>
                </a:solidFill>
                <a:latin typeface="宋体" pitchFamily="2" charset="-122"/>
                <a:sym typeface="Arial" pitchFamily="34" charset="0"/>
              </a:rPr>
              <a:t>)</a:t>
            </a:r>
            <a:r>
              <a:rPr lang="zh-CN" altLang="en-US" sz="3500" dirty="0">
                <a:latin typeface="宋体" pitchFamily="2" charset="-122"/>
                <a:sym typeface="Arial" pitchFamily="34" charset="0"/>
              </a:rPr>
              <a:t>、</a:t>
            </a:r>
            <a:r>
              <a:rPr lang="zh-CN" altLang="en-US" sz="3500" dirty="0">
                <a:solidFill>
                  <a:srgbClr val="FF0000"/>
                </a:solidFill>
                <a:latin typeface="宋体" pitchFamily="2" charset="-122"/>
                <a:sym typeface="Arial" pitchFamily="34" charset="0"/>
              </a:rPr>
              <a:t>上升</a:t>
            </a:r>
            <a:r>
              <a:rPr lang="zh-CN" altLang="en-US" sz="3500" dirty="0">
                <a:latin typeface="宋体" pitchFamily="2" charset="-122"/>
                <a:sym typeface="Arial" pitchFamily="34" charset="0"/>
              </a:rPr>
              <a:t>、</a:t>
            </a:r>
            <a:r>
              <a:rPr lang="zh-CN" altLang="en-US" sz="3500" dirty="0">
                <a:solidFill>
                  <a:srgbClr val="FF0000"/>
                </a:solidFill>
                <a:latin typeface="宋体" pitchFamily="2" charset="-122"/>
                <a:sym typeface="Arial" pitchFamily="34" charset="0"/>
              </a:rPr>
              <a:t>增加</a:t>
            </a:r>
            <a:r>
              <a:rPr lang="zh-CN" altLang="en-US" sz="3500" dirty="0">
                <a:latin typeface="宋体" pitchFamily="2" charset="-122"/>
                <a:sym typeface="Arial" pitchFamily="34" charset="0"/>
              </a:rPr>
              <a:t>、</a:t>
            </a:r>
            <a:r>
              <a:rPr lang="zh-CN" altLang="en-US" sz="3500" dirty="0">
                <a:solidFill>
                  <a:srgbClr val="FF0000"/>
                </a:solidFill>
                <a:latin typeface="宋体" pitchFamily="2" charset="-122"/>
                <a:sym typeface="Arial" pitchFamily="34" charset="0"/>
              </a:rPr>
              <a:t>收入</a:t>
            </a:r>
            <a:r>
              <a:rPr lang="zh-CN" altLang="en-US" sz="3500" dirty="0">
                <a:latin typeface="宋体" pitchFamily="2" charset="-122"/>
                <a:sym typeface="Arial" pitchFamily="34" charset="0"/>
              </a:rPr>
              <a:t>等规定为</a:t>
            </a:r>
            <a:r>
              <a:rPr lang="zh-CN" altLang="en-US" sz="3500" dirty="0">
                <a:solidFill>
                  <a:srgbClr val="FF3300"/>
                </a:solidFill>
                <a:latin typeface="宋体" pitchFamily="2" charset="-122"/>
                <a:sym typeface="Arial" pitchFamily="34" charset="0"/>
              </a:rPr>
              <a:t>正</a:t>
            </a:r>
            <a:r>
              <a:rPr lang="zh-CN" altLang="en-US" sz="3500" dirty="0">
                <a:latin typeface="宋体" pitchFamily="2" charset="-122"/>
                <a:sym typeface="Arial" pitchFamily="34" charset="0"/>
              </a:rPr>
              <a:t>，把它们的相反意义规定为</a:t>
            </a:r>
            <a:r>
              <a:rPr lang="zh-CN" altLang="en-US" sz="3500" dirty="0">
                <a:solidFill>
                  <a:srgbClr val="FF3300"/>
                </a:solidFill>
                <a:latin typeface="宋体" pitchFamily="2" charset="-122"/>
                <a:sym typeface="Arial" pitchFamily="34" charset="0"/>
              </a:rPr>
              <a:t>负</a:t>
            </a:r>
            <a:r>
              <a:rPr lang="en-US" altLang="zh-CN" sz="3500" dirty="0">
                <a:solidFill>
                  <a:srgbClr val="FF3300"/>
                </a:solidFill>
                <a:latin typeface="宋体" pitchFamily="2" charset="-122"/>
                <a:sym typeface="Arial" pitchFamily="34" charset="0"/>
              </a:rPr>
              <a:t>.</a:t>
            </a:r>
          </a:p>
        </p:txBody>
      </p:sp>
      <p:sp>
        <p:nvSpPr>
          <p:cNvPr id="3" name="剪去同侧角的矩形 2"/>
          <p:cNvSpPr/>
          <p:nvPr/>
        </p:nvSpPr>
        <p:spPr>
          <a:xfrm>
            <a:off x="982811" y="1848814"/>
            <a:ext cx="10476136" cy="3602417"/>
          </a:xfrm>
          <a:prstGeom prst="snip2SameRect">
            <a:avLst/>
          </a:prstGeom>
          <a:noFill/>
          <a:ln>
            <a:solidFill>
              <a:srgbClr val="00B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4397357" y="1416913"/>
            <a:ext cx="3253394" cy="863799"/>
            <a:chOff x="3131762" y="248416"/>
            <a:chExt cx="2440363" cy="647699"/>
          </a:xfrm>
        </p:grpSpPr>
        <p:sp>
          <p:nvSpPr>
            <p:cNvPr id="13" name="圆角矩形 12"/>
            <p:cNvSpPr/>
            <p:nvPr/>
          </p:nvSpPr>
          <p:spPr>
            <a:xfrm>
              <a:off x="3343275" y="334907"/>
              <a:ext cx="2228850" cy="47471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dirty="0">
                  <a:solidFill>
                    <a:schemeClr val="tx1"/>
                  </a:solidFill>
                  <a:latin typeface="黑体" pitchFamily="49" charset="-122"/>
                  <a:ea typeface="黑体" pitchFamily="49" charset="-122"/>
                </a:rPr>
                <a:t>  归纳总结</a:t>
              </a: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60" t="22977" r="30278" b="33898"/>
            <a:stretch/>
          </p:blipFill>
          <p:spPr>
            <a:xfrm>
              <a:off x="3131762" y="248416"/>
              <a:ext cx="687763" cy="647699"/>
            </a:xfrm>
            <a:prstGeom prst="round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7505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文本框 83969"/>
          <p:cNvSpPr txBox="1">
            <a:spLocks noChangeArrowheads="1"/>
          </p:cNvSpPr>
          <p:nvPr/>
        </p:nvSpPr>
        <p:spPr bwMode="auto">
          <a:xfrm>
            <a:off x="2099126" y="3489644"/>
            <a:ext cx="5976689" cy="67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>
                <a:latin typeface="Times New Roman" pitchFamily="18" charset="0"/>
                <a:cs typeface="Times New Roman" pitchFamily="18" charset="0"/>
              </a:rPr>
              <a:t>记作</a:t>
            </a:r>
            <a:r>
              <a:rPr lang="en-US" altLang="zh-CN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- 3.8</a:t>
            </a:r>
            <a:r>
              <a:rPr lang="zh-CN" altLang="en-US" sz="3600" dirty="0">
                <a:latin typeface="Times New Roman" pitchFamily="18" charset="0"/>
                <a:cs typeface="Times New Roman" pitchFamily="18" charset="0"/>
              </a:rPr>
              <a:t>吨．</a:t>
            </a:r>
          </a:p>
        </p:txBody>
      </p:sp>
      <p:sp>
        <p:nvSpPr>
          <p:cNvPr id="52226" name="矩形 83971"/>
          <p:cNvSpPr>
            <a:spLocks noChangeArrowheads="1"/>
          </p:cNvSpPr>
          <p:nvPr/>
        </p:nvSpPr>
        <p:spPr bwMode="auto">
          <a:xfrm>
            <a:off x="1774829" y="1435837"/>
            <a:ext cx="10336454" cy="1593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400" dirty="0">
                <a:solidFill>
                  <a:srgbClr val="0000FF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</a:t>
            </a:r>
            <a:r>
              <a:rPr lang="zh-CN" altLang="en-US" sz="34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某仓库运进面粉</a:t>
            </a:r>
            <a:r>
              <a:rPr lang="en-US" altLang="zh-CN" sz="34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7.5</a:t>
            </a:r>
            <a:r>
              <a:rPr lang="zh-CN" altLang="en-US" sz="34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吨记作</a:t>
            </a:r>
            <a:r>
              <a:rPr lang="en-US" altLang="zh-CN" sz="34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+7.5</a:t>
            </a:r>
            <a:r>
              <a:rPr lang="zh-CN" altLang="en-US" sz="34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吨</a:t>
            </a:r>
            <a:r>
              <a:rPr lang="en-US" altLang="zh-CN" sz="34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, </a:t>
            </a:r>
            <a:r>
              <a:rPr lang="zh-CN" altLang="en-US" sz="34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那么运出</a:t>
            </a:r>
            <a:r>
              <a:rPr lang="en-US" altLang="zh-CN" sz="34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3.8</a:t>
            </a:r>
            <a:r>
              <a:rPr lang="zh-CN" altLang="en-US" sz="34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吨</a:t>
            </a:r>
            <a:r>
              <a:rPr lang="zh-CN" altLang="en-US" sz="3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应</a:t>
            </a:r>
            <a:endParaRPr lang="en-US" altLang="zh-CN" sz="3400" dirty="0" smtClean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记</a:t>
            </a:r>
            <a:r>
              <a:rPr lang="zh-CN" altLang="en-US" sz="34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作什么</a:t>
            </a:r>
            <a:r>
              <a:rPr lang="en-US" altLang="zh-CN" sz="34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?</a:t>
            </a:r>
          </a:p>
        </p:txBody>
      </p:sp>
      <p:pic>
        <p:nvPicPr>
          <p:cNvPr id="8" name="Picture 2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2" t="6828" r="14489"/>
          <a:stretch/>
        </p:blipFill>
        <p:spPr bwMode="auto">
          <a:xfrm>
            <a:off x="1007842" y="1588357"/>
            <a:ext cx="912587" cy="919247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3056" y="2760817"/>
            <a:ext cx="4368231" cy="382358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5752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矩形 11"/>
          <p:cNvSpPr>
            <a:spLocks noChangeArrowheads="1"/>
          </p:cNvSpPr>
          <p:nvPr/>
        </p:nvSpPr>
        <p:spPr bwMode="auto">
          <a:xfrm>
            <a:off x="1052786" y="1784521"/>
            <a:ext cx="10790452" cy="2444579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/>
        </p:spPr>
        <p:txBody>
          <a:bodyPr lIns="121917" tIns="60958" rIns="121917" bIns="60958"/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</a:t>
            </a:r>
            <a:r>
              <a:rPr lang="zh-CN" altLang="en-US" sz="32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了解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正数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与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负数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是从实际需要中产生的</a:t>
            </a:r>
            <a:r>
              <a:rPr lang="en-US" altLang="zh-CN" sz="32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2. 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微软雅黑" pitchFamily="34" charset="-122"/>
              </a:rPr>
              <a:t>理解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微软雅黑" pitchFamily="34" charset="-122"/>
              </a:rPr>
              <a:t>正数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微软雅黑" pitchFamily="34" charset="-122"/>
              </a:rPr>
              <a:t>、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微软雅黑" pitchFamily="34" charset="-122"/>
              </a:rPr>
              <a:t>负数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微软雅黑" pitchFamily="34" charset="-122"/>
              </a:rPr>
              <a:t>及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微软雅黑" pitchFamily="34" charset="-122"/>
              </a:rPr>
              <a:t>0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微软雅黑" pitchFamily="34" charset="-122"/>
              </a:rPr>
              <a:t>的意义，掌握正数、负数的表示方法</a:t>
            </a:r>
            <a:r>
              <a:rPr lang="en-US" altLang="zh-CN" sz="3200" dirty="0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.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noProof="1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3. </a:t>
            </a:r>
            <a:r>
              <a:rPr lang="zh-CN" altLang="en-US" sz="3200" noProof="1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会用正数、负数表示具有相反意义的量</a:t>
            </a:r>
            <a:r>
              <a:rPr lang="en-US" altLang="zh-CN" sz="3200" noProof="1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.</a:t>
            </a:r>
            <a:endParaRPr lang="en-US" altLang="zh-CN" sz="3200" dirty="0" smtClean="0">
              <a:latin typeface="Times New Roman" pitchFamily="18" charset="0"/>
              <a:ea typeface="楷体" pitchFamily="49" charset="-122"/>
              <a:cs typeface="Times New Roman" pitchFamily="18" charset="0"/>
              <a:sym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861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90"/>
          <a:stretch/>
        </p:blipFill>
        <p:spPr bwMode="auto">
          <a:xfrm>
            <a:off x="1638087" y="2339460"/>
            <a:ext cx="8914240" cy="43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Text Box 4"/>
          <p:cNvSpPr txBox="1"/>
          <p:nvPr/>
        </p:nvSpPr>
        <p:spPr>
          <a:xfrm>
            <a:off x="632378" y="1256086"/>
            <a:ext cx="11024705" cy="1403786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defRPr/>
            </a:pPr>
            <a:r>
              <a:rPr lang="zh-CN" altLang="en-US" sz="320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        </a:t>
            </a:r>
            <a:r>
              <a:rPr lang="zh-CN" altLang="en-US" sz="320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下图是</a:t>
            </a:r>
            <a:r>
              <a:rPr lang="zh-CN" altLang="en-US" sz="3200" noProof="1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吐鲁番盆地的示意图，你能用语言表述它与海平面的高度关系吗？它的含义是什么？</a:t>
            </a:r>
            <a:endParaRPr lang="zh-CN" altLang="en-US" sz="3200" noProof="1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29" name="Line 3"/>
          <p:cNvSpPr>
            <a:spLocks noChangeShapeType="1"/>
          </p:cNvSpPr>
          <p:nvPr/>
        </p:nvSpPr>
        <p:spPr bwMode="auto">
          <a:xfrm flipH="1">
            <a:off x="4554474" y="5411453"/>
            <a:ext cx="5760817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8404190" y="5430508"/>
            <a:ext cx="1657134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海平面</a:t>
            </a: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2429761" y="3971786"/>
            <a:ext cx="677102" cy="215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121917" tIns="60958" rIns="121917" bIns="6095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珠穆朗玛峰</a:t>
            </a:r>
          </a:p>
        </p:txBody>
      </p:sp>
      <p:sp>
        <p:nvSpPr>
          <p:cNvPr id="32" name="Text Box 7"/>
          <p:cNvSpPr txBox="1">
            <a:spLocks noChangeArrowheads="1"/>
          </p:cNvSpPr>
          <p:nvPr/>
        </p:nvSpPr>
        <p:spPr bwMode="auto">
          <a:xfrm>
            <a:off x="4287809" y="5984634"/>
            <a:ext cx="2230676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吐鲁番盆地</a:t>
            </a:r>
          </a:p>
        </p:txBody>
      </p:sp>
      <p:grpSp>
        <p:nvGrpSpPr>
          <p:cNvPr id="33" name="Group 16"/>
          <p:cNvGrpSpPr>
            <a:grpSpLocks/>
          </p:cNvGrpSpPr>
          <p:nvPr/>
        </p:nvGrpSpPr>
        <p:grpSpPr bwMode="auto">
          <a:xfrm>
            <a:off x="3648658" y="2911091"/>
            <a:ext cx="3743897" cy="3172574"/>
            <a:chOff x="1857" y="1151"/>
            <a:chExt cx="2359" cy="1999"/>
          </a:xfrm>
        </p:grpSpPr>
        <p:sp>
          <p:nvSpPr>
            <p:cNvPr id="34" name="Text Box 8"/>
            <p:cNvSpPr txBox="1">
              <a:spLocks noChangeArrowheads="1"/>
            </p:cNvSpPr>
            <p:nvPr/>
          </p:nvSpPr>
          <p:spPr bwMode="auto">
            <a:xfrm>
              <a:off x="1857" y="1151"/>
              <a:ext cx="2359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altLang="zh-CN" sz="2800" dirty="0">
                  <a:latin typeface="Times New Roman" pitchFamily="18" charset="0"/>
                  <a:cs typeface="Times New Roman" pitchFamily="18" charset="0"/>
                </a:rPr>
                <a:t>8848.86m</a:t>
              </a:r>
              <a:endParaRPr lang="zh-CN" alt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 Box 9"/>
            <p:cNvSpPr txBox="1">
              <a:spLocks noChangeArrowheads="1"/>
            </p:cNvSpPr>
            <p:nvPr/>
          </p:nvSpPr>
          <p:spPr bwMode="auto">
            <a:xfrm>
              <a:off x="2232" y="2820"/>
              <a:ext cx="893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altLang="zh-CN" sz="2800" dirty="0">
                  <a:latin typeface="Times New Roman" pitchFamily="18" charset="0"/>
                  <a:cs typeface="Times New Roman" pitchFamily="18" charset="0"/>
                </a:rPr>
                <a:t>155m</a:t>
              </a:r>
              <a:endParaRPr lang="zh-CN" alt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6" name="AutoShape 18"/>
          <p:cNvSpPr>
            <a:spLocks noChangeArrowheads="1"/>
          </p:cNvSpPr>
          <p:nvPr/>
        </p:nvSpPr>
        <p:spPr bwMode="auto">
          <a:xfrm>
            <a:off x="8298371" y="3971786"/>
            <a:ext cx="2627571" cy="863800"/>
          </a:xfrm>
          <a:prstGeom prst="wedgeEllipseCallout">
            <a:avLst>
              <a:gd name="adj1" fmla="val -29810"/>
              <a:gd name="adj2" fmla="val 111102"/>
            </a:avLst>
          </a:prstGeom>
          <a:solidFill>
            <a:srgbClr val="00FFFF"/>
          </a:solidFill>
          <a:ln w="9525">
            <a:solidFill>
              <a:srgbClr val="00C0BB"/>
            </a:solidFill>
            <a:miter lim="800000"/>
            <a:headEnd/>
            <a:tailEnd/>
          </a:ln>
        </p:spPr>
        <p:txBody>
          <a:bodyPr lIns="121917" tIns="60958" rIns="121917" bIns="60958"/>
          <a:lstStyle/>
          <a:p>
            <a:pPr algn="ctr" eaLnBrk="0" hangingPunct="0">
              <a:spcBef>
                <a:spcPct val="50000"/>
              </a:spcBef>
            </a:pPr>
            <a:endParaRPr lang="zh-CN" altLang="zh-CN" sz="440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37" name="Text Box 19"/>
          <p:cNvSpPr txBox="1">
            <a:spLocks noChangeArrowheads="1"/>
          </p:cNvSpPr>
          <p:nvPr/>
        </p:nvSpPr>
        <p:spPr bwMode="auto">
          <a:xfrm>
            <a:off x="8298370" y="4143276"/>
            <a:ext cx="2443327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高度看作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米</a:t>
            </a:r>
            <a:endParaRPr lang="en-US" altLang="zh-C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上下箭头 2"/>
          <p:cNvSpPr>
            <a:spLocks noChangeArrowheads="1"/>
          </p:cNvSpPr>
          <p:nvPr/>
        </p:nvSpPr>
        <p:spPr bwMode="auto">
          <a:xfrm>
            <a:off x="4412677" y="2911092"/>
            <a:ext cx="224337" cy="2519417"/>
          </a:xfrm>
          <a:prstGeom prst="upDownArrow">
            <a:avLst>
              <a:gd name="adj1" fmla="val 50000"/>
              <a:gd name="adj2" fmla="val 48908"/>
            </a:avLst>
          </a:prstGeom>
          <a:solidFill>
            <a:srgbClr val="149494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121917" tIns="60958" rIns="121917" bIns="60958"/>
          <a:lstStyle/>
          <a:p>
            <a:endParaRPr lang="zh-CN" altLang="en-US" sz="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Line 3"/>
          <p:cNvSpPr>
            <a:spLocks noChangeShapeType="1"/>
          </p:cNvSpPr>
          <p:nvPr/>
        </p:nvSpPr>
        <p:spPr bwMode="auto">
          <a:xfrm flipH="1">
            <a:off x="2495226" y="2911091"/>
            <a:ext cx="2410569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Line 3"/>
          <p:cNvSpPr>
            <a:spLocks noChangeShapeType="1"/>
          </p:cNvSpPr>
          <p:nvPr/>
        </p:nvSpPr>
        <p:spPr bwMode="auto">
          <a:xfrm flipH="1" flipV="1">
            <a:off x="4903679" y="5561771"/>
            <a:ext cx="3115328" cy="8469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上下箭头 5"/>
          <p:cNvSpPr>
            <a:spLocks noChangeArrowheads="1"/>
          </p:cNvSpPr>
          <p:nvPr/>
        </p:nvSpPr>
        <p:spPr bwMode="auto">
          <a:xfrm>
            <a:off x="4903679" y="5400868"/>
            <a:ext cx="99470" cy="160904"/>
          </a:xfrm>
          <a:prstGeom prst="upDownArrow">
            <a:avLst>
              <a:gd name="adj1" fmla="val 50000"/>
              <a:gd name="adj2" fmla="val 49260"/>
            </a:avLst>
          </a:prstGeom>
          <a:solidFill>
            <a:srgbClr val="149494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121917" tIns="60958" rIns="121917" bIns="60958"/>
          <a:lstStyle/>
          <a:p>
            <a:endParaRPr lang="zh-CN" altLang="en-US" sz="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文本框 2"/>
          <p:cNvSpPr txBox="1">
            <a:spLocks noChangeArrowheads="1"/>
          </p:cNvSpPr>
          <p:nvPr/>
        </p:nvSpPr>
        <p:spPr bwMode="auto">
          <a:xfrm>
            <a:off x="1826447" y="2472839"/>
            <a:ext cx="2701671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记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为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884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8.86m</a:t>
            </a:r>
            <a:endParaRPr lang="zh-CN" alt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文本框 3"/>
          <p:cNvSpPr txBox="1">
            <a:spLocks noChangeArrowheads="1"/>
          </p:cNvSpPr>
          <p:nvPr/>
        </p:nvSpPr>
        <p:spPr bwMode="auto">
          <a:xfrm>
            <a:off x="6433830" y="6010609"/>
            <a:ext cx="2167406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记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为－155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m</a:t>
            </a:r>
            <a:endParaRPr lang="zh-CN" alt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34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1" grpId="0"/>
      <p:bldP spid="32" grpId="0"/>
      <p:bldP spid="36" grpId="0" animBg="1"/>
      <p:bldP spid="37" grpId="0"/>
      <p:bldP spid="38" grpId="0" animBg="1"/>
      <p:bldP spid="39" grpId="0" animBg="1"/>
      <p:bldP spid="40" grpId="0" animBg="1"/>
      <p:bldP spid="41" grpId="0" animBg="1"/>
      <p:bldP spid="42" grpId="0"/>
      <p:bldP spid="4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标题 4710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729252" y="2525296"/>
            <a:ext cx="4303713" cy="47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0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只表示没有吗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?</a:t>
            </a:r>
          </a:p>
        </p:txBody>
      </p:sp>
      <p:sp>
        <p:nvSpPr>
          <p:cNvPr id="11266" name="文本框 3"/>
          <p:cNvSpPr txBox="1"/>
          <p:nvPr/>
        </p:nvSpPr>
        <p:spPr>
          <a:xfrm>
            <a:off x="996388" y="2432723"/>
            <a:ext cx="2458987" cy="615549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>
              <a:defRPr/>
            </a:pPr>
            <a:r>
              <a:rPr lang="en-US" altLang="zh-CN" sz="320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【</a:t>
            </a:r>
            <a:r>
              <a:rPr lang="zh-CN" altLang="en-US" sz="320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思考</a:t>
            </a:r>
            <a:r>
              <a:rPr lang="en-US" altLang="zh-CN" sz="320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】</a:t>
            </a:r>
            <a:endParaRPr lang="zh-CN" altLang="en-US" sz="3200" noProof="1">
              <a:solidFill>
                <a:srgbClr val="0000FF"/>
              </a:solidFill>
              <a:latin typeface="Times New Roman" pitchFamily="18" charset="0"/>
              <a:ea typeface="黑体" panose="02010600030101010101" pitchFamily="2" charset="-122"/>
              <a:cs typeface="Times New Roman" pitchFamily="18" charset="0"/>
            </a:endParaRPr>
          </a:p>
        </p:txBody>
      </p:sp>
      <p:pic>
        <p:nvPicPr>
          <p:cNvPr id="12290" name="图片 17" descr="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22103">
            <a:off x="8583859" y="2700366"/>
            <a:ext cx="2080412" cy="2777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云形标注 1"/>
          <p:cNvSpPr>
            <a:spLocks noChangeArrowheads="1"/>
          </p:cNvSpPr>
          <p:nvPr/>
        </p:nvSpPr>
        <p:spPr bwMode="auto">
          <a:xfrm>
            <a:off x="2833857" y="4089221"/>
            <a:ext cx="8941199" cy="2268447"/>
          </a:xfrm>
          <a:prstGeom prst="cloudCallout">
            <a:avLst>
              <a:gd name="adj1" fmla="val -34951"/>
              <a:gd name="adj2" fmla="val -92067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C00000"/>
            </a:solidFill>
            <a:round/>
            <a:headEnd/>
            <a:tailEnd/>
          </a:ln>
        </p:spPr>
        <p:txBody>
          <a:bodyPr lIns="121917" tIns="60958" rIns="121917" bIns="60958"/>
          <a:lstStyle/>
          <a:p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可以用来表示基准，一般地，高于基准的量用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正数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表示</a:t>
            </a:r>
            <a:r>
              <a:rPr lang="zh-CN" altLang="en-US" sz="3200" dirty="0" smtClean="0">
                <a:latin typeface="Times New Roman" pitchFamily="18" charset="0"/>
                <a:cs typeface="Times New Roman" pitchFamily="18" charset="0"/>
              </a:rPr>
              <a:t>，</a:t>
            </a:r>
            <a:endParaRPr lang="en-US" altLang="zh-C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zh-CN" altLang="en-US" sz="3200" dirty="0" smtClean="0">
                <a:latin typeface="Times New Roman" pitchFamily="18" charset="0"/>
                <a:cs typeface="Times New Roman" pitchFamily="18" charset="0"/>
              </a:rPr>
              <a:t>低于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基准的量用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负数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表示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499835" y="1451144"/>
            <a:ext cx="8873573" cy="584776"/>
            <a:chOff x="1490345" y="534318"/>
            <a:chExt cx="6656046" cy="438480"/>
          </a:xfrm>
        </p:grpSpPr>
        <p:sp>
          <p:nvSpPr>
            <p:cNvPr id="13" name="文本框 6151"/>
            <p:cNvSpPr txBox="1">
              <a:spLocks noChangeArrowheads="1"/>
            </p:cNvSpPr>
            <p:nvPr/>
          </p:nvSpPr>
          <p:spPr bwMode="auto">
            <a:xfrm>
              <a:off x="3216275" y="534318"/>
              <a:ext cx="4930116" cy="438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dirty="0">
                  <a:latin typeface="Times New Roman" pitchFamily="18" charset="0"/>
                  <a:ea typeface="黑体" pitchFamily="49" charset="-122"/>
                  <a:cs typeface="Times New Roman" pitchFamily="18" charset="0"/>
                  <a:sym typeface="宋体" pitchFamily="2" charset="-122"/>
                </a:rPr>
                <a:t>0</a:t>
              </a:r>
              <a:r>
                <a:rPr lang="zh-CN" altLang="en-US" sz="3200" dirty="0">
                  <a:latin typeface="Times New Roman" pitchFamily="18" charset="0"/>
                  <a:ea typeface="黑体" pitchFamily="49" charset="-122"/>
                  <a:cs typeface="Times New Roman" pitchFamily="18" charset="0"/>
                  <a:sym typeface="宋体" pitchFamily="2" charset="-122"/>
                </a:rPr>
                <a:t>的意义及用正负数表示相对基准量</a:t>
              </a:r>
            </a:p>
          </p:txBody>
        </p:sp>
        <p:grpSp>
          <p:nvGrpSpPr>
            <p:cNvPr id="14" name="组合 4"/>
            <p:cNvGrpSpPr>
              <a:grpSpLocks/>
            </p:cNvGrpSpPr>
            <p:nvPr/>
          </p:nvGrpSpPr>
          <p:grpSpPr bwMode="auto">
            <a:xfrm>
              <a:off x="1490345" y="534783"/>
              <a:ext cx="1685925" cy="396512"/>
              <a:chOff x="3485" y="1202"/>
              <a:chExt cx="2655" cy="503"/>
            </a:xfrm>
          </p:grpSpPr>
          <p:sp>
            <p:nvSpPr>
              <p:cNvPr id="15" name="圆角矩形 14"/>
              <p:cNvSpPr/>
              <p:nvPr/>
            </p:nvSpPr>
            <p:spPr>
              <a:xfrm>
                <a:off x="3485" y="1202"/>
                <a:ext cx="2655" cy="491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" name="矩形 1"/>
              <p:cNvSpPr>
                <a:spLocks noChangeArrowheads="1"/>
              </p:cNvSpPr>
              <p:nvPr/>
            </p:nvSpPr>
            <p:spPr bwMode="auto">
              <a:xfrm>
                <a:off x="3756" y="1242"/>
                <a:ext cx="2034" cy="4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zh-CN" altLang="en-US" sz="3200" dirty="0">
                    <a:solidFill>
                      <a:schemeClr val="bg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知识点 </a:t>
                </a:r>
                <a:r>
                  <a:rPr lang="en-US" altLang="zh-CN" sz="3200" dirty="0">
                    <a:solidFill>
                      <a:schemeClr val="bg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3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2777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47106"/>
          <p:cNvSpPr txBox="1">
            <a:spLocks noChangeArrowheads="1"/>
          </p:cNvSpPr>
          <p:nvPr/>
        </p:nvSpPr>
        <p:spPr bwMode="auto">
          <a:xfrm>
            <a:off x="5322827" y="2492767"/>
            <a:ext cx="5642344" cy="3739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>
            <a:lvl1pPr marL="457144" indent="-457144" algn="l" defTabSz="121904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476" indent="-380953" algn="l" defTabSz="121904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810" indent="-304762" algn="l" defTabSz="121904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333" indent="-304762" algn="l" defTabSz="121904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56" indent="-304762" algn="l" defTabSz="1219049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381" indent="-304762" algn="l" defTabSz="121904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905" indent="-304762" algn="l" defTabSz="121904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429" indent="-304762" algn="l" defTabSz="121904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953" indent="-304762" algn="l" defTabSz="121904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4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8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1.</a:t>
            </a:r>
            <a:r>
              <a:rPr lang="zh-CN" altLang="en-US" sz="28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空罐中的金币数量</a:t>
            </a:r>
            <a:r>
              <a:rPr lang="en-US" altLang="zh-CN" sz="28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;</a:t>
            </a:r>
          </a:p>
          <a:p>
            <a:pPr marL="0" indent="0">
              <a:lnSpc>
                <a:spcPct val="14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8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2.</a:t>
            </a:r>
            <a:r>
              <a:rPr lang="zh-CN" altLang="en-US" sz="28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温度中的</a:t>
            </a:r>
            <a:r>
              <a:rPr lang="en-US" altLang="zh-CN" sz="28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0℃;</a:t>
            </a:r>
          </a:p>
          <a:p>
            <a:pPr marL="0" indent="0">
              <a:lnSpc>
                <a:spcPct val="14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8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3.</a:t>
            </a:r>
            <a:r>
              <a:rPr lang="zh-CN" altLang="en-US" sz="28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标准水位</a:t>
            </a:r>
            <a:r>
              <a:rPr lang="en-US" altLang="zh-CN" sz="28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;</a:t>
            </a:r>
          </a:p>
          <a:p>
            <a:pPr marL="0" indent="0">
              <a:lnSpc>
                <a:spcPct val="14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8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4.</a:t>
            </a:r>
            <a:r>
              <a:rPr lang="zh-CN" altLang="en-US" sz="28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身高比较的基准</a:t>
            </a:r>
            <a:r>
              <a:rPr lang="en-US" altLang="zh-CN" sz="28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;         </a:t>
            </a:r>
          </a:p>
          <a:p>
            <a:pPr marL="0" indent="0">
              <a:lnSpc>
                <a:spcPct val="14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8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……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020783" y="1272351"/>
            <a:ext cx="10641215" cy="1600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0</a:t>
            </a:r>
            <a:r>
              <a:rPr lang="zh-CN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是正负数的分界点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它不再简简单单地只表示没有，它具有丰富的意义，如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:</a:t>
            </a:r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1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文本框 109569"/>
          <p:cNvSpPr txBox="1">
            <a:spLocks noChangeArrowheads="1"/>
          </p:cNvSpPr>
          <p:nvPr/>
        </p:nvSpPr>
        <p:spPr bwMode="auto">
          <a:xfrm>
            <a:off x="1006542" y="1920185"/>
            <a:ext cx="11228650" cy="3323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例  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里约奥运会勇夺冠军的中国女排的平均身高为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187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公分，如果以平均身高为标准，超过部分记为正数，不足部分记为负数，有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5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名队员分别记为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+10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-5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0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+7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-2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，则她们的实际身高应是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____________________________________________.</a:t>
            </a:r>
            <a:r>
              <a:rPr lang="zh-CN" altLang="en-US" sz="3200" u="sng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            </a:t>
            </a:r>
            <a:endParaRPr lang="zh-CN" altLang="en-US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51234" y="4472143"/>
            <a:ext cx="9035013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197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公分、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182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公分、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187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公分、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194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公分、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185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公分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006542" y="5393632"/>
            <a:ext cx="10261447" cy="763462"/>
          </a:xfrm>
          <a:prstGeom prst="rect">
            <a:avLst/>
          </a:prstGeom>
          <a:noFill/>
          <a:ln w="28575">
            <a:solidFill>
              <a:srgbClr val="BCBCB6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方法总结：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解题时一定要先弄清“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基准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”，再还原数据.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782588" y="1309626"/>
            <a:ext cx="7303659" cy="610559"/>
            <a:chOff x="793242" y="632714"/>
            <a:chExt cx="5478457" cy="457813"/>
          </a:xfrm>
        </p:grpSpPr>
        <p:sp>
          <p:nvSpPr>
            <p:cNvPr id="56340" name="文本框 1"/>
            <p:cNvSpPr txBox="1">
              <a:spLocks noChangeArrowheads="1"/>
            </p:cNvSpPr>
            <p:nvPr/>
          </p:nvSpPr>
          <p:spPr bwMode="auto">
            <a:xfrm>
              <a:off x="2623624" y="652048"/>
              <a:ext cx="3648075" cy="4384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 dirty="0"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利用基准数解决实际问题</a:t>
              </a:r>
            </a:p>
          </p:txBody>
        </p:sp>
        <p:grpSp>
          <p:nvGrpSpPr>
            <p:cNvPr id="30" name="组合 6"/>
            <p:cNvGrpSpPr/>
            <p:nvPr/>
          </p:nvGrpSpPr>
          <p:grpSpPr>
            <a:xfrm>
              <a:off x="793242" y="632714"/>
              <a:ext cx="1830382" cy="457813"/>
              <a:chOff x="427462" y="558483"/>
              <a:chExt cx="1829779" cy="459083"/>
            </a:xfrm>
          </p:grpSpPr>
          <p:grpSp>
            <p:nvGrpSpPr>
              <p:cNvPr id="31" name="组合 5"/>
              <p:cNvGrpSpPr/>
              <p:nvPr/>
            </p:nvGrpSpPr>
            <p:grpSpPr>
              <a:xfrm>
                <a:off x="468723" y="591841"/>
                <a:ext cx="1417172" cy="425725"/>
                <a:chOff x="2177459" y="-557354"/>
                <a:chExt cx="1417172" cy="425725"/>
              </a:xfrm>
            </p:grpSpPr>
            <p:sp>
              <p:nvSpPr>
                <p:cNvPr id="33" name="椭圆 5"/>
                <p:cNvSpPr/>
                <p:nvPr/>
              </p:nvSpPr>
              <p:spPr>
                <a:xfrm>
                  <a:off x="2177459" y="-557354"/>
                  <a:ext cx="426897" cy="425725"/>
                </a:xfrm>
                <a:prstGeom prst="ellipse">
                  <a:avLst/>
                </a:prstGeom>
                <a:solidFill>
                  <a:srgbClr val="008BBB"/>
                </a:solidFill>
                <a:ln w="25400">
                  <a:noFill/>
                </a:ln>
              </p:spPr>
              <p:txBody>
                <a:bodyPr lIns="91437" tIns="45718" rIns="91437" bIns="45718" anchor="ctr"/>
                <a:lstStyle/>
                <a:p>
                  <a:pPr algn="ctr" defTabSz="1625559"/>
                  <a:endParaRPr lang="zh-CN" altLang="en-US" dirty="0">
                    <a:solidFill>
                      <a:srgbClr val="000000"/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</a:endParaRPr>
                </a:p>
              </p:txBody>
            </p:sp>
            <p:sp>
              <p:nvSpPr>
                <p:cNvPr id="34" name="椭圆 8"/>
                <p:cNvSpPr/>
                <p:nvPr/>
              </p:nvSpPr>
              <p:spPr>
                <a:xfrm>
                  <a:off x="2507551" y="-557354"/>
                  <a:ext cx="426897" cy="425725"/>
                </a:xfrm>
                <a:prstGeom prst="ellipse">
                  <a:avLst/>
                </a:prstGeom>
                <a:solidFill>
                  <a:srgbClr val="008BBB"/>
                </a:solidFill>
                <a:ln w="25400">
                  <a:noFill/>
                </a:ln>
              </p:spPr>
              <p:txBody>
                <a:bodyPr lIns="91437" tIns="45718" rIns="91437" bIns="45718" anchor="ctr"/>
                <a:lstStyle/>
                <a:p>
                  <a:pPr algn="ctr" defTabSz="1625559"/>
                  <a:endParaRPr lang="zh-CN" altLang="en-US" dirty="0">
                    <a:solidFill>
                      <a:srgbClr val="000000"/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</a:endParaRPr>
                </a:p>
              </p:txBody>
            </p:sp>
            <p:sp>
              <p:nvSpPr>
                <p:cNvPr id="35" name="椭圆 9"/>
                <p:cNvSpPr/>
                <p:nvPr/>
              </p:nvSpPr>
              <p:spPr>
                <a:xfrm>
                  <a:off x="2837642" y="-557354"/>
                  <a:ext cx="426897" cy="425725"/>
                </a:xfrm>
                <a:prstGeom prst="ellipse">
                  <a:avLst/>
                </a:prstGeom>
                <a:solidFill>
                  <a:srgbClr val="008BBB"/>
                </a:solidFill>
                <a:ln w="25400">
                  <a:noFill/>
                </a:ln>
              </p:spPr>
              <p:txBody>
                <a:bodyPr lIns="91437" tIns="45718" rIns="91437" bIns="45718" anchor="ctr"/>
                <a:lstStyle/>
                <a:p>
                  <a:pPr algn="ctr" defTabSz="1625559"/>
                  <a:endParaRPr lang="zh-CN" altLang="en-US" dirty="0">
                    <a:solidFill>
                      <a:srgbClr val="000000"/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</a:endParaRPr>
                </a:p>
              </p:txBody>
            </p:sp>
            <p:sp>
              <p:nvSpPr>
                <p:cNvPr id="36" name="椭圆 35"/>
                <p:cNvSpPr/>
                <p:nvPr/>
              </p:nvSpPr>
              <p:spPr>
                <a:xfrm>
                  <a:off x="3167734" y="-557354"/>
                  <a:ext cx="426897" cy="425725"/>
                </a:xfrm>
                <a:prstGeom prst="ellipse">
                  <a:avLst/>
                </a:prstGeom>
                <a:solidFill>
                  <a:srgbClr val="008BBB"/>
                </a:solidFill>
                <a:ln w="25400">
                  <a:noFill/>
                </a:ln>
              </p:spPr>
              <p:txBody>
                <a:bodyPr lIns="91437" tIns="45718" rIns="91437" bIns="45718" anchor="ctr"/>
                <a:lstStyle/>
                <a:p>
                  <a:pPr algn="ctr" defTabSz="1625559"/>
                  <a:endParaRPr lang="zh-CN" altLang="en-US" dirty="0">
                    <a:solidFill>
                      <a:srgbClr val="000000"/>
                    </a:solidFill>
                    <a:latin typeface="Times New Roman" pitchFamily="18" charset="0"/>
                    <a:ea typeface="微软雅黑" panose="020B0503020204020204" pitchFamily="34" charset="-122"/>
                    <a:cs typeface="Times New Roman" pitchFamily="18" charset="0"/>
                  </a:endParaRPr>
                </a:p>
              </p:txBody>
            </p:sp>
          </p:grpSp>
          <p:sp>
            <p:nvSpPr>
              <p:cNvPr id="32" name="文本框 11"/>
              <p:cNvSpPr txBox="1"/>
              <p:nvPr/>
            </p:nvSpPr>
            <p:spPr>
              <a:xfrm>
                <a:off x="427462" y="558483"/>
                <a:ext cx="1829779" cy="43969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1437" tIns="45718" rIns="91437" bIns="45718" anchor="t">
                <a:spAutoFit/>
              </a:bodyPr>
              <a:lstStyle/>
              <a:p>
                <a:pPr algn="dist" defTabSz="1625559"/>
                <a:r>
                  <a:rPr lang="zh-CN" altLang="en-US" sz="3200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素养考点 </a:t>
                </a:r>
                <a:r>
                  <a:rPr lang="en-US" altLang="zh-CN" sz="3200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3</a:t>
                </a:r>
                <a:endParaRPr lang="zh-CN" altLang="en-US" sz="32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35537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450631" y="1363491"/>
            <a:ext cx="8380909" cy="4802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dirty="0">
                <a:solidFill>
                  <a:srgbClr val="0D0D0D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下列语句正确的是  （       ）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rgbClr val="0D0D0D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A. 0℃</a:t>
            </a:r>
            <a:r>
              <a:rPr lang="zh-CN" altLang="en-US" sz="3200" dirty="0">
                <a:solidFill>
                  <a:srgbClr val="0D0D0D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表示没有温度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rgbClr val="0D0D0D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B. 0</a:t>
            </a:r>
            <a:r>
              <a:rPr lang="zh-CN" altLang="en-US" sz="3200" dirty="0">
                <a:solidFill>
                  <a:srgbClr val="0D0D0D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表示什么也没有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rgbClr val="0D0D0D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C. 0</a:t>
            </a:r>
            <a:r>
              <a:rPr lang="zh-CN" altLang="en-US" sz="3200" dirty="0">
                <a:solidFill>
                  <a:srgbClr val="0D0D0D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是非正数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rgbClr val="0D0D0D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D. 0</a:t>
            </a:r>
            <a:r>
              <a:rPr lang="zh-CN" altLang="en-US" sz="3200" dirty="0">
                <a:solidFill>
                  <a:srgbClr val="0D0D0D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既可以看作是正数又可</a:t>
            </a:r>
            <a:endParaRPr lang="en-US" altLang="zh-CN" sz="3200" dirty="0">
              <a:solidFill>
                <a:srgbClr val="0D0D0D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rgbClr val="0D0D0D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</a:t>
            </a:r>
            <a:r>
              <a:rPr lang="zh-CN" altLang="en-US" sz="3200" dirty="0">
                <a:solidFill>
                  <a:srgbClr val="0D0D0D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以看作是负数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570746" y="1650605"/>
            <a:ext cx="799996" cy="61569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2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2" t="6828" r="14489"/>
          <a:stretch/>
        </p:blipFill>
        <p:spPr bwMode="auto">
          <a:xfrm>
            <a:off x="1538044" y="1498829"/>
            <a:ext cx="912587" cy="919247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002" y="2784480"/>
            <a:ext cx="2479912" cy="2858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8057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矩形 17411"/>
          <p:cNvSpPr>
            <a:spLocks noChangeArrowheads="1"/>
          </p:cNvSpPr>
          <p:nvPr/>
        </p:nvSpPr>
        <p:spPr bwMode="auto">
          <a:xfrm>
            <a:off x="2256073" y="1770125"/>
            <a:ext cx="5710650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pPr algn="ctr" eaLnBrk="0" hangingPunct="0"/>
            <a:r>
              <a:rPr lang="zh-CN" altLang="en-US" sz="3200" dirty="0">
                <a:solidFill>
                  <a:srgbClr val="0D0D0D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解释图中的正数和负数的含义</a:t>
            </a:r>
            <a:r>
              <a:rPr lang="en-US" altLang="zh-CN" sz="3200" dirty="0">
                <a:solidFill>
                  <a:srgbClr val="0D0D0D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  <a:endParaRPr lang="zh-CN" altLang="en-US" sz="3200" dirty="0">
              <a:solidFill>
                <a:srgbClr val="0D0D0D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17413" name="矩形 17412"/>
          <p:cNvSpPr>
            <a:spLocks noChangeArrowheads="1"/>
          </p:cNvSpPr>
          <p:nvPr/>
        </p:nvSpPr>
        <p:spPr bwMode="auto">
          <a:xfrm>
            <a:off x="1853262" y="2851397"/>
            <a:ext cx="6006318" cy="1354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32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10℃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表示白天温度为</a:t>
            </a:r>
            <a:r>
              <a:rPr lang="zh-CN" altLang="en-US" sz="32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零上</a:t>
            </a:r>
            <a:r>
              <a:rPr lang="en-US" altLang="zh-CN" sz="32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10℃</a:t>
            </a:r>
          </a:p>
          <a:p>
            <a:pPr eaLnBrk="0" hangingPunct="0">
              <a:spcBef>
                <a:spcPct val="50000"/>
              </a:spcBef>
            </a:pPr>
            <a:r>
              <a:rPr lang="en-US" altLang="zh-CN" sz="32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-5℃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表示晚上温度为</a:t>
            </a:r>
            <a:r>
              <a:rPr lang="zh-CN" altLang="en-US" sz="32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零下</a:t>
            </a:r>
            <a:r>
              <a:rPr lang="en-US" altLang="zh-CN" sz="32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5℃</a:t>
            </a:r>
          </a:p>
        </p:txBody>
      </p:sp>
      <p:sp>
        <p:nvSpPr>
          <p:cNvPr id="17414" name="矩形 17413"/>
          <p:cNvSpPr>
            <a:spLocks noChangeArrowheads="1"/>
          </p:cNvSpPr>
          <p:nvPr/>
        </p:nvSpPr>
        <p:spPr bwMode="auto">
          <a:xfrm>
            <a:off x="1832439" y="4222602"/>
            <a:ext cx="4751299" cy="67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 eaLnBrk="0" hangingPunct="0"/>
            <a:r>
              <a:rPr lang="zh-CN" altLang="en-US" sz="3600" dirty="0">
                <a:solidFill>
                  <a:srgbClr val="0000FF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它们以什么为基准？</a:t>
            </a:r>
          </a:p>
        </p:txBody>
      </p:sp>
      <p:pic>
        <p:nvPicPr>
          <p:cNvPr id="58374" name="图片 17414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887" y="1549759"/>
            <a:ext cx="4150242" cy="5043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6" name="文本框 17415"/>
          <p:cNvSpPr txBox="1">
            <a:spLocks noChangeArrowheads="1"/>
          </p:cNvSpPr>
          <p:nvPr/>
        </p:nvSpPr>
        <p:spPr bwMode="auto">
          <a:xfrm>
            <a:off x="2256073" y="4897976"/>
            <a:ext cx="2294168" cy="798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 algn="ctr" eaLnBrk="0" hangingPunct="0"/>
            <a:r>
              <a:rPr lang="en-US" altLang="zh-CN" sz="44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zh-CN" sz="44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℃</a:t>
            </a:r>
          </a:p>
        </p:txBody>
      </p:sp>
      <p:sp>
        <p:nvSpPr>
          <p:cNvPr id="58376" name="流程图: 过程 17416"/>
          <p:cNvSpPr>
            <a:spLocks noChangeArrowheads="1"/>
          </p:cNvSpPr>
          <p:nvPr/>
        </p:nvSpPr>
        <p:spPr bwMode="auto">
          <a:xfrm>
            <a:off x="1572479" y="1498947"/>
            <a:ext cx="4139661" cy="112210"/>
          </a:xfrm>
          <a:prstGeom prst="flowChartProcess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endParaRPr lang="zh-CN" altLang="en-US" sz="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77" name="流程图: 过程 17417"/>
          <p:cNvSpPr>
            <a:spLocks noChangeArrowheads="1"/>
          </p:cNvSpPr>
          <p:nvPr/>
        </p:nvSpPr>
        <p:spPr bwMode="auto">
          <a:xfrm flipH="1" flipV="1">
            <a:off x="1538617" y="1473541"/>
            <a:ext cx="126983" cy="163022"/>
          </a:xfrm>
          <a:prstGeom prst="flowChartProcess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endParaRPr lang="zh-CN" altLang="en-US" sz="1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2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2" t="6828" r="14489"/>
          <a:stretch/>
        </p:blipFill>
        <p:spPr bwMode="auto">
          <a:xfrm>
            <a:off x="1209306" y="1555052"/>
            <a:ext cx="912587" cy="919247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657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  <p:bldP spid="17414" grpId="0"/>
      <p:bldP spid="17416" grpId="0" bldLvl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矩形 18433"/>
          <p:cNvSpPr>
            <a:spLocks noChangeArrowheads="1"/>
          </p:cNvSpPr>
          <p:nvPr/>
        </p:nvSpPr>
        <p:spPr bwMode="auto">
          <a:xfrm>
            <a:off x="1487822" y="1199011"/>
            <a:ext cx="10300475" cy="1570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557" tIns="46036" rIns="182557" bIns="46036" anchor="ctr">
            <a:spAutoFit/>
          </a:bodyPr>
          <a:lstStyle/>
          <a:p>
            <a:pPr eaLnBrk="0" hangingPunct="0">
              <a:lnSpc>
                <a:spcPct val="150000"/>
              </a:lnSpc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zh-CN" altLang="en-US" sz="3200" dirty="0">
                <a:latin typeface="+mn-lt"/>
                <a:ea typeface="楷体" pitchFamily="49" charset="-122"/>
              </a:rPr>
              <a:t>下面是某</a:t>
            </a:r>
            <a:r>
              <a:rPr lang="zh-CN" altLang="en-US" sz="3200" dirty="0">
                <a:solidFill>
                  <a:srgbClr val="0D0D0D"/>
                </a:solidFill>
                <a:latin typeface="+mn-lt"/>
                <a:ea typeface="楷体" pitchFamily="49" charset="-122"/>
              </a:rPr>
              <a:t>存折中记录的支出、存入信息，试着说说其中“支出或存入”那一栏的数字表示什么含义</a:t>
            </a:r>
            <a:r>
              <a:rPr lang="en-US" altLang="zh-CN" sz="3200" dirty="0">
                <a:solidFill>
                  <a:srgbClr val="0D0D0D"/>
                </a:solidFill>
                <a:latin typeface="+mn-lt"/>
                <a:ea typeface="楷体" pitchFamily="49" charset="-122"/>
              </a:rPr>
              <a:t>. </a:t>
            </a:r>
          </a:p>
        </p:txBody>
      </p:sp>
      <p:pic>
        <p:nvPicPr>
          <p:cNvPr id="59397" name="图片 184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367" y="3030691"/>
            <a:ext cx="5401030" cy="28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0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2" t="6828" r="14489"/>
          <a:stretch/>
        </p:blipFill>
        <p:spPr bwMode="auto">
          <a:xfrm>
            <a:off x="744545" y="1336318"/>
            <a:ext cx="912587" cy="919247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435" name="组合 18434"/>
          <p:cNvGrpSpPr>
            <a:grpSpLocks/>
          </p:cNvGrpSpPr>
          <p:nvPr/>
        </p:nvGrpSpPr>
        <p:grpSpPr bwMode="auto">
          <a:xfrm>
            <a:off x="6971023" y="3302100"/>
            <a:ext cx="4900126" cy="1549356"/>
            <a:chOff x="526" y="-1069"/>
            <a:chExt cx="3069" cy="1581"/>
          </a:xfrm>
        </p:grpSpPr>
        <p:sp>
          <p:nvSpPr>
            <p:cNvPr id="59395" name="圆角矩形标注 18435"/>
            <p:cNvSpPr>
              <a:spLocks noChangeArrowheads="1"/>
            </p:cNvSpPr>
            <p:nvPr/>
          </p:nvSpPr>
          <p:spPr bwMode="auto">
            <a:xfrm>
              <a:off x="526" y="-1069"/>
              <a:ext cx="3069" cy="1581"/>
            </a:xfrm>
            <a:prstGeom prst="wedgeRoundRectCallout">
              <a:avLst>
                <a:gd name="adj1" fmla="val -121220"/>
                <a:gd name="adj2" fmla="val -14459"/>
                <a:gd name="adj3" fmla="val 16667"/>
              </a:avLst>
            </a:prstGeom>
            <a:solidFill>
              <a:srgbClr val="99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37636" tIns="35242" rIns="137636" bIns="35242"/>
            <a:lstStyle/>
            <a:p>
              <a:pPr marL="457189" indent="-457189" algn="ctr">
                <a:lnSpc>
                  <a:spcPct val="80000"/>
                </a:lnSpc>
                <a:spcBef>
                  <a:spcPct val="20000"/>
                </a:spcBef>
                <a:buClr>
                  <a:schemeClr val="tx2"/>
                </a:buClr>
                <a:buSzPct val="75000"/>
              </a:pPr>
              <a:endParaRPr lang="zh-CN" altLang="zh-CN" sz="3600">
                <a:solidFill>
                  <a:schemeClr val="hlink"/>
                </a:solidFill>
                <a:latin typeface="Times New Roman" pitchFamily="18" charset="0"/>
              </a:endParaRPr>
            </a:p>
          </p:txBody>
        </p:sp>
        <p:sp>
          <p:nvSpPr>
            <p:cNvPr id="59396" name="文本框 18436"/>
            <p:cNvSpPr txBox="1">
              <a:spLocks noChangeArrowheads="1"/>
            </p:cNvSpPr>
            <p:nvPr/>
          </p:nvSpPr>
          <p:spPr bwMode="auto">
            <a:xfrm>
              <a:off x="641" y="-1033"/>
              <a:ext cx="2902" cy="1508"/>
            </a:xfrm>
            <a:prstGeom prst="rect">
              <a:avLst/>
            </a:prstGeom>
            <a:solidFill>
              <a:srgbClr val="99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37636" tIns="35242" rIns="137636" bIns="35242"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50000"/>
                </a:spcBef>
                <a:buClr>
                  <a:schemeClr val="tx2"/>
                </a:buClr>
                <a:buSzPct val="75000"/>
                <a:buFont typeface="Wingdings" pitchFamily="2" charset="2"/>
                <a:buNone/>
              </a:pPr>
              <a:r>
                <a:rPr lang="zh-CN" altLang="en-US" sz="2800" dirty="0">
                  <a:latin typeface="宋体" pitchFamily="2" charset="-122"/>
                </a:rPr>
                <a:t>存折中的正数表示存入</a:t>
              </a:r>
              <a:r>
                <a:rPr lang="zh-CN" altLang="en-US" sz="2800" dirty="0" smtClean="0">
                  <a:latin typeface="宋体" pitchFamily="2" charset="-122"/>
                </a:rPr>
                <a:t>，</a:t>
              </a:r>
              <a:endParaRPr lang="en-US" altLang="zh-CN" sz="2800" dirty="0" smtClean="0">
                <a:latin typeface="宋体" pitchFamily="2" charset="-122"/>
              </a:endParaRPr>
            </a:p>
            <a:p>
              <a:pPr>
                <a:lnSpc>
                  <a:spcPct val="150000"/>
                </a:lnSpc>
                <a:spcBef>
                  <a:spcPct val="50000"/>
                </a:spcBef>
                <a:buClr>
                  <a:schemeClr val="tx2"/>
                </a:buClr>
                <a:buSzPct val="75000"/>
                <a:buFont typeface="Wingdings" pitchFamily="2" charset="2"/>
                <a:buNone/>
              </a:pPr>
              <a:r>
                <a:rPr lang="zh-CN" altLang="en-US" sz="2800" dirty="0" smtClean="0">
                  <a:latin typeface="宋体" pitchFamily="2" charset="-122"/>
                </a:rPr>
                <a:t>反之</a:t>
              </a:r>
              <a:r>
                <a:rPr lang="zh-CN" altLang="en-US" sz="2800" dirty="0">
                  <a:latin typeface="宋体" pitchFamily="2" charset="-122"/>
                </a:rPr>
                <a:t>，负数表示支出</a:t>
              </a:r>
              <a:r>
                <a:rPr lang="en-US" altLang="zh-CN" sz="2800" dirty="0">
                  <a:latin typeface="宋体" pitchFamily="2" charset="-122"/>
                </a:rPr>
                <a:t>. </a:t>
              </a:r>
              <a:endParaRPr lang="zh-CN" altLang="en-US" sz="2800" dirty="0">
                <a:latin typeface="宋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78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268133" y="2023157"/>
            <a:ext cx="9050747" cy="381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1.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下列说法，正确的是（       ）</a:t>
            </a:r>
          </a:p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A. 加正号的数是正数，加负号的数是负数</a:t>
            </a:r>
          </a:p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B. 0是最小的正数</a:t>
            </a:r>
          </a:p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C. 字母</a:t>
            </a:r>
            <a:r>
              <a:rPr lang="zh-CN" altLang="en-US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既可是正数，也可是负数，也可是0</a:t>
            </a:r>
          </a:p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D. 任意一个数，不是正数就是负数</a:t>
            </a:r>
          </a:p>
        </p:txBody>
      </p:sp>
      <p:grpSp>
        <p:nvGrpSpPr>
          <p:cNvPr id="61456" name="组合 3"/>
          <p:cNvGrpSpPr>
            <a:grpSpLocks/>
          </p:cNvGrpSpPr>
          <p:nvPr/>
        </p:nvGrpSpPr>
        <p:grpSpPr bwMode="auto">
          <a:xfrm>
            <a:off x="4722401" y="1206102"/>
            <a:ext cx="3306650" cy="661802"/>
            <a:chOff x="5083" y="1100"/>
            <a:chExt cx="3905" cy="781"/>
          </a:xfrm>
        </p:grpSpPr>
        <p:grpSp>
          <p:nvGrpSpPr>
            <p:cNvPr id="61457" name="组合 1"/>
            <p:cNvGrpSpPr>
              <a:grpSpLocks noChangeAspect="1"/>
            </p:cNvGrpSpPr>
            <p:nvPr/>
          </p:nvGrpSpPr>
          <p:grpSpPr bwMode="auto">
            <a:xfrm>
              <a:off x="5138" y="1168"/>
              <a:ext cx="3797" cy="710"/>
              <a:chOff x="3564387" y="597378"/>
              <a:chExt cx="2247990" cy="419195"/>
            </a:xfrm>
          </p:grpSpPr>
          <p:sp>
            <p:nvSpPr>
              <p:cNvPr id="26" name="缺角矩形 25"/>
              <p:cNvSpPr/>
              <p:nvPr/>
            </p:nvSpPr>
            <p:spPr>
              <a:xfrm rot="3000000">
                <a:off x="4021527" y="597147"/>
                <a:ext cx="418939" cy="418763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sz="33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缺角矩形 26"/>
              <p:cNvSpPr/>
              <p:nvPr/>
            </p:nvSpPr>
            <p:spPr>
              <a:xfrm rot="3000000">
                <a:off x="4478765" y="597147"/>
                <a:ext cx="418939" cy="418764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sz="33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缺角矩形 27"/>
              <p:cNvSpPr/>
              <p:nvPr/>
            </p:nvSpPr>
            <p:spPr>
              <a:xfrm rot="3000000">
                <a:off x="4936001" y="597147"/>
                <a:ext cx="418939" cy="418763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sz="33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缺角矩形 28"/>
              <p:cNvSpPr/>
              <p:nvPr/>
            </p:nvSpPr>
            <p:spPr>
              <a:xfrm rot="3000000">
                <a:off x="3564291" y="597147"/>
                <a:ext cx="418939" cy="418764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sz="33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缺角矩形 29"/>
              <p:cNvSpPr/>
              <p:nvPr/>
            </p:nvSpPr>
            <p:spPr>
              <a:xfrm rot="3000000">
                <a:off x="5393238" y="597147"/>
                <a:ext cx="418939" cy="418764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sz="33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1463" name="TextBox 15"/>
            <p:cNvSpPr txBox="1">
              <a:spLocks noChangeArrowheads="1"/>
            </p:cNvSpPr>
            <p:nvPr/>
          </p:nvSpPr>
          <p:spPr bwMode="auto">
            <a:xfrm>
              <a:off x="5083" y="1100"/>
              <a:ext cx="3905" cy="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 eaLnBrk="0" hangingPunct="0"/>
              <a:r>
                <a:rPr lang="zh-CN" altLang="en-US" sz="37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基础巩固题</a:t>
              </a:r>
              <a:endParaRPr lang="en-US" altLang="zh-CN" sz="3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1464" name="文本框 1"/>
          <p:cNvSpPr txBox="1">
            <a:spLocks noChangeArrowheads="1"/>
          </p:cNvSpPr>
          <p:nvPr/>
        </p:nvSpPr>
        <p:spPr bwMode="auto">
          <a:xfrm>
            <a:off x="5908497" y="2152560"/>
            <a:ext cx="514284" cy="6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398943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044108" y="1621259"/>
            <a:ext cx="9863772" cy="381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2.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下列各对关系中，不具有相反意义的量的是（       ）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A.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运进货物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吨与运出货物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吨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B.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升温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3℃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与降温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3℃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C.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增加货物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100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吨与减少货物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2000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吨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D.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胜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局与亏本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400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元</a:t>
            </a:r>
          </a:p>
        </p:txBody>
      </p:sp>
      <p:sp>
        <p:nvSpPr>
          <p:cNvPr id="61465" name="文本框 2"/>
          <p:cNvSpPr txBox="1">
            <a:spLocks noChangeArrowheads="1"/>
          </p:cNvSpPr>
          <p:nvPr/>
        </p:nvSpPr>
        <p:spPr bwMode="auto">
          <a:xfrm>
            <a:off x="9767549" y="1758638"/>
            <a:ext cx="542771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869296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/>
        </p:nvSpPr>
        <p:spPr bwMode="auto">
          <a:xfrm>
            <a:off x="725650" y="1426650"/>
            <a:ext cx="10787246" cy="1473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457189" indent="-457189"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3.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如果向东走2m记为+2m，则向西走3m可记为（　　）</a:t>
            </a:r>
          </a:p>
          <a:p>
            <a:pPr marL="457189" indent="-457189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A．+3m	   B．+2m	  </a:t>
            </a:r>
            <a:r>
              <a:rPr lang="zh-CN" altLang="en-US" sz="32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C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．﹣3m	   </a:t>
            </a:r>
            <a:r>
              <a:rPr lang="zh-CN" altLang="en-US" sz="32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D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．﹣2m</a:t>
            </a:r>
          </a:p>
          <a:p>
            <a:pPr marL="457189" indent="-457189">
              <a:lnSpc>
                <a:spcPct val="130000"/>
              </a:lnSpc>
            </a:pPr>
            <a:r>
              <a:rPr lang="zh-CN" altLang="en-US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           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814483" y="1396242"/>
            <a:ext cx="677245" cy="86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dirty="0">
                <a:solidFill>
                  <a:srgbClr val="FF33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C</a:t>
            </a:r>
            <a:endParaRPr lang="en-US" altLang="zh-CN" sz="3200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22529" name="文本框 1"/>
          <p:cNvSpPr txBox="1">
            <a:spLocks noChangeArrowheads="1"/>
          </p:cNvSpPr>
          <p:nvPr/>
        </p:nvSpPr>
        <p:spPr bwMode="auto">
          <a:xfrm>
            <a:off x="785974" y="3261482"/>
            <a:ext cx="11321034" cy="1600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4.</a:t>
            </a:r>
            <a:r>
              <a:rPr lang="zh-CN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如果温度上升10℃记作+10℃，那么温度下降5℃记作</a:t>
            </a:r>
            <a:r>
              <a:rPr lang="zh-CN" altLang="zh-CN" sz="3200" dirty="0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（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 </a:t>
            </a:r>
            <a:r>
              <a:rPr lang="en-US" altLang="zh-CN" sz="3200" dirty="0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   </a:t>
            </a:r>
            <a:r>
              <a:rPr lang="zh-CN" altLang="zh-CN" sz="3200" dirty="0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）</a:t>
            </a:r>
            <a:endParaRPr lang="zh-CN" altLang="zh-CN" sz="3200" dirty="0">
              <a:latin typeface="Times New Roman" pitchFamily="18" charset="0"/>
              <a:ea typeface="楷体" pitchFamily="49" charset="-122"/>
              <a:cs typeface="Times New Roman" pitchFamily="18" charset="0"/>
              <a:sym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    </a:t>
            </a:r>
            <a:r>
              <a:rPr lang="zh-CN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A．+10℃	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  </a:t>
            </a:r>
            <a:r>
              <a:rPr lang="zh-CN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B．﹣10℃	C．+5℃	</a:t>
            </a:r>
            <a:r>
              <a:rPr lang="en-US" altLang="zh-CN" sz="3200" dirty="0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     </a:t>
            </a:r>
            <a:r>
              <a:rPr lang="zh-CN" altLang="zh-CN" sz="3200" dirty="0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D</a:t>
            </a:r>
            <a:r>
              <a:rPr lang="zh-CN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．﹣5℃</a:t>
            </a:r>
          </a:p>
        </p:txBody>
      </p:sp>
      <p:sp>
        <p:nvSpPr>
          <p:cNvPr id="22530" name="文本框 2"/>
          <p:cNvSpPr txBox="1">
            <a:spLocks noChangeArrowheads="1"/>
          </p:cNvSpPr>
          <p:nvPr/>
        </p:nvSpPr>
        <p:spPr bwMode="auto">
          <a:xfrm>
            <a:off x="11110802" y="3375573"/>
            <a:ext cx="542771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200" dirty="0">
                <a:solidFill>
                  <a:srgbClr val="FF33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D</a:t>
            </a:r>
            <a:endParaRPr lang="en-US" altLang="zh-CN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56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25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结绳记数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109" y="1478307"/>
            <a:ext cx="2713213" cy="1557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结绳记数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00"/>
          <a:stretch>
            <a:fillRect/>
          </a:stretch>
        </p:blipFill>
        <p:spPr bwMode="auto">
          <a:xfrm>
            <a:off x="2402106" y="1479892"/>
            <a:ext cx="2848662" cy="1619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数字“0”的产生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443"/>
          <a:stretch>
            <a:fillRect/>
          </a:stretch>
        </p:blipFill>
        <p:spPr bwMode="auto">
          <a:xfrm>
            <a:off x="1858192" y="3815648"/>
            <a:ext cx="2850780" cy="1629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分数的产生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889"/>
          <a:stretch>
            <a:fillRect/>
          </a:stretch>
        </p:blipFill>
        <p:spPr bwMode="auto">
          <a:xfrm>
            <a:off x="6992557" y="3755307"/>
            <a:ext cx="4095218" cy="1772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034906" y="3164621"/>
            <a:ext cx="778197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800" dirty="0">
                <a:solidFill>
                  <a:srgbClr val="0000FF"/>
                </a:solidFill>
                <a:latin typeface="宋体" pitchFamily="2" charset="-122"/>
              </a:rPr>
              <a:t>由记数、排序</a:t>
            </a:r>
            <a:r>
              <a:rPr kumimoji="1" lang="en-US" altLang="zh-CN" sz="2800" dirty="0">
                <a:solidFill>
                  <a:srgbClr val="0000FF"/>
                </a:solidFill>
                <a:latin typeface="宋体" pitchFamily="2" charset="-122"/>
              </a:rPr>
              <a:t>,</a:t>
            </a:r>
            <a:r>
              <a:rPr kumimoji="1" lang="zh-CN" altLang="en-US" sz="2800" dirty="0">
                <a:solidFill>
                  <a:srgbClr val="0000FF"/>
                </a:solidFill>
                <a:latin typeface="宋体" pitchFamily="2" charset="-122"/>
              </a:rPr>
              <a:t>产生数</a:t>
            </a:r>
            <a:r>
              <a:rPr kumimoji="1" lang="en-US" altLang="zh-CN" sz="2800" dirty="0">
                <a:solidFill>
                  <a:srgbClr val="0000FF"/>
                </a:solidFill>
                <a:latin typeface="宋体" pitchFamily="2" charset="-122"/>
              </a:rPr>
              <a:t>1</a:t>
            </a:r>
            <a:r>
              <a:rPr kumimoji="1" lang="zh-CN" altLang="en-US" sz="2800" dirty="0">
                <a:solidFill>
                  <a:srgbClr val="0000FF"/>
                </a:solidFill>
                <a:latin typeface="宋体" pitchFamily="2" charset="-122"/>
              </a:rPr>
              <a:t>，</a:t>
            </a:r>
            <a:r>
              <a:rPr kumimoji="1" lang="en-US" altLang="zh-CN" sz="2800" dirty="0">
                <a:solidFill>
                  <a:srgbClr val="0000FF"/>
                </a:solidFill>
                <a:latin typeface="宋体" pitchFamily="2" charset="-122"/>
              </a:rPr>
              <a:t>2</a:t>
            </a:r>
            <a:r>
              <a:rPr kumimoji="1" lang="zh-CN" altLang="en-US" sz="2800" dirty="0">
                <a:solidFill>
                  <a:srgbClr val="0000FF"/>
                </a:solidFill>
                <a:latin typeface="宋体" pitchFamily="2" charset="-122"/>
              </a:rPr>
              <a:t>，</a:t>
            </a:r>
            <a:r>
              <a:rPr kumimoji="1" lang="en-US" altLang="zh-CN" sz="2800" dirty="0">
                <a:solidFill>
                  <a:srgbClr val="0000FF"/>
                </a:solidFill>
                <a:latin typeface="宋体" pitchFamily="2" charset="-122"/>
              </a:rPr>
              <a:t>3, …</a:t>
            </a:r>
            <a:endParaRPr kumimoji="1" lang="en-US" altLang="zh-CN" sz="2800" b="0" dirty="0">
              <a:solidFill>
                <a:srgbClr val="0000FF"/>
              </a:solidFill>
              <a:latin typeface="宋体" pitchFamily="2" charset="-122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14099" y="5589058"/>
            <a:ext cx="650578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800">
                <a:solidFill>
                  <a:srgbClr val="0000FF"/>
                </a:solidFill>
                <a:latin typeface="宋体" pitchFamily="2" charset="-122"/>
              </a:rPr>
              <a:t>由表示“没有”“空位”</a:t>
            </a:r>
            <a:r>
              <a:rPr kumimoji="1" lang="en-US" altLang="zh-CN" sz="2800">
                <a:solidFill>
                  <a:srgbClr val="0000FF"/>
                </a:solidFill>
                <a:latin typeface="宋体" pitchFamily="2" charset="-122"/>
              </a:rPr>
              <a:t>,</a:t>
            </a:r>
            <a:r>
              <a:rPr kumimoji="1" lang="zh-CN" altLang="en-US" sz="2800">
                <a:solidFill>
                  <a:srgbClr val="0000FF"/>
                </a:solidFill>
                <a:latin typeface="宋体" pitchFamily="2" charset="-122"/>
              </a:rPr>
              <a:t>产生数</a:t>
            </a:r>
            <a:r>
              <a:rPr kumimoji="1" lang="en-US" altLang="zh-CN" sz="2800">
                <a:solidFill>
                  <a:srgbClr val="0000FF"/>
                </a:solidFill>
                <a:latin typeface="宋体" pitchFamily="2" charset="-122"/>
              </a:rPr>
              <a:t>0</a:t>
            </a: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6719543" y="5681391"/>
            <a:ext cx="509415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宋体" pitchFamily="2" charset="-122"/>
              </a:rPr>
              <a:t>由分物、测量</a:t>
            </a:r>
            <a:r>
              <a:rPr lang="en-US" altLang="zh-CN" sz="2800" dirty="0">
                <a:solidFill>
                  <a:srgbClr val="0000FF"/>
                </a:solidFill>
                <a:latin typeface="宋体" pitchFamily="2" charset="-122"/>
              </a:rPr>
              <a:t>,</a:t>
            </a:r>
            <a:r>
              <a:rPr lang="zh-CN" altLang="en-US" sz="2800" dirty="0">
                <a:solidFill>
                  <a:srgbClr val="0000FF"/>
                </a:solidFill>
                <a:latin typeface="宋体" pitchFamily="2" charset="-122"/>
              </a:rPr>
              <a:t>产生分数</a:t>
            </a:r>
          </a:p>
        </p:txBody>
      </p:sp>
      <p:graphicFrame>
        <p:nvGraphicFramePr>
          <p:cNvPr id="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3428916"/>
              </p:ext>
            </p:extLst>
          </p:nvPr>
        </p:nvGraphicFramePr>
        <p:xfrm>
          <a:off x="10640461" y="5594870"/>
          <a:ext cx="1049730" cy="6097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6" name="Equation" r:id="rId7" imgW="768214" imgH="584317" progId="Equation.DSMT4">
                  <p:embed/>
                </p:oleObj>
              </mc:Choice>
              <mc:Fallback>
                <p:oleObj name="Equation" r:id="rId7" imgW="768214" imgH="584317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40461" y="5594870"/>
                        <a:ext cx="1049730" cy="6097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6366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912139" y="1973252"/>
            <a:ext cx="11067371" cy="2339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某银行一天内接待了四笔大业务，存款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40 000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元，取款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25 000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元，存款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30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万元，取款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7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万元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若存款为正，请你用正、负数表示这四笔款项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1386717" y="4840581"/>
            <a:ext cx="9347924" cy="1108253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 lIns="121917" tIns="60958" rIns="121917" bIns="60958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解：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40000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元，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25000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元，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300000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元，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70000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元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Tx/>
              <a:buNone/>
              <a:defRPr/>
            </a:pPr>
            <a:endParaRPr lang="zh-CN" altLang="en-US" sz="3200" dirty="0">
              <a:solidFill>
                <a:srgbClr val="0000FF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grpSp>
        <p:nvGrpSpPr>
          <p:cNvPr id="65554" name="组合 3"/>
          <p:cNvGrpSpPr>
            <a:grpSpLocks/>
          </p:cNvGrpSpPr>
          <p:nvPr/>
        </p:nvGrpSpPr>
        <p:grpSpPr bwMode="auto">
          <a:xfrm>
            <a:off x="4559873" y="1311450"/>
            <a:ext cx="3306650" cy="673665"/>
            <a:chOff x="5061" y="898"/>
            <a:chExt cx="3905" cy="795"/>
          </a:xfrm>
        </p:grpSpPr>
        <p:grpSp>
          <p:nvGrpSpPr>
            <p:cNvPr id="65555" name="组合 21"/>
            <p:cNvGrpSpPr>
              <a:grpSpLocks noChangeAspect="1"/>
            </p:cNvGrpSpPr>
            <p:nvPr/>
          </p:nvGrpSpPr>
          <p:grpSpPr bwMode="auto">
            <a:xfrm>
              <a:off x="5115" y="985"/>
              <a:ext cx="3798" cy="708"/>
              <a:chOff x="3564387" y="597378"/>
              <a:chExt cx="2247990" cy="419195"/>
            </a:xfrm>
          </p:grpSpPr>
          <p:sp>
            <p:nvSpPr>
              <p:cNvPr id="23" name="缺角矩形 22"/>
              <p:cNvSpPr/>
              <p:nvPr/>
            </p:nvSpPr>
            <p:spPr>
              <a:xfrm rot="3000000">
                <a:off x="4022090" y="597638"/>
                <a:ext cx="418645" cy="418653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sz="33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缺角矩形 23"/>
              <p:cNvSpPr/>
              <p:nvPr/>
            </p:nvSpPr>
            <p:spPr>
              <a:xfrm rot="3000000">
                <a:off x="4479207" y="597637"/>
                <a:ext cx="418645" cy="418654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sz="33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5" name="缺角矩形 24"/>
              <p:cNvSpPr/>
              <p:nvPr/>
            </p:nvSpPr>
            <p:spPr>
              <a:xfrm rot="3000000">
                <a:off x="4936323" y="597638"/>
                <a:ext cx="418645" cy="418653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sz="33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缺角矩形 25"/>
              <p:cNvSpPr/>
              <p:nvPr/>
            </p:nvSpPr>
            <p:spPr>
              <a:xfrm rot="3000000">
                <a:off x="3564975" y="597637"/>
                <a:ext cx="418645" cy="418654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sz="33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缺角矩形 26"/>
              <p:cNvSpPr/>
              <p:nvPr/>
            </p:nvSpPr>
            <p:spPr>
              <a:xfrm rot="3000000">
                <a:off x="5393440" y="597637"/>
                <a:ext cx="418645" cy="418654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sz="33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5561" name="TextBox 15"/>
            <p:cNvSpPr txBox="1">
              <a:spLocks noChangeArrowheads="1"/>
            </p:cNvSpPr>
            <p:nvPr/>
          </p:nvSpPr>
          <p:spPr bwMode="auto">
            <a:xfrm>
              <a:off x="5061" y="898"/>
              <a:ext cx="3905" cy="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 eaLnBrk="0" hangingPunct="0"/>
              <a:r>
                <a:rPr lang="zh-CN" altLang="en-US" sz="37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能力提升题</a:t>
              </a:r>
              <a:endParaRPr lang="en-US" altLang="zh-CN" sz="3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3828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Text Box 6"/>
          <p:cNvSpPr txBox="1">
            <a:spLocks noChangeArrowheads="1"/>
          </p:cNvSpPr>
          <p:nvPr/>
        </p:nvSpPr>
        <p:spPr bwMode="auto">
          <a:xfrm>
            <a:off x="275292" y="2100228"/>
            <a:ext cx="11498354" cy="616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43410" tIns="61382" rIns="243410" bIns="61382">
            <a:spAutoFit/>
          </a:bodyPr>
          <a:lstStyle>
            <a:lvl1pPr marL="342900" indent="-342900">
              <a:lnSpc>
                <a:spcPct val="120000"/>
              </a:lnSpc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defRPr/>
            </a:pPr>
            <a:r>
              <a:rPr lang="zh-CN" altLang="en-US" sz="3200" dirty="0">
                <a:ea typeface="楷体" pitchFamily="49" charset="-122"/>
                <a:cs typeface="Times New Roman" pitchFamily="18" charset="0"/>
              </a:rPr>
              <a:t>   某年，一些国家的服务出口额比上年的增长率如下：</a:t>
            </a:r>
          </a:p>
        </p:txBody>
      </p:sp>
      <p:graphicFrame>
        <p:nvGraphicFramePr>
          <p:cNvPr id="4" name="Group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05066"/>
              </p:ext>
            </p:extLst>
          </p:nvPr>
        </p:nvGraphicFramePr>
        <p:xfrm>
          <a:off x="947575" y="2795955"/>
          <a:ext cx="10656031" cy="1549923"/>
        </p:xfrm>
        <a:graphic>
          <a:graphicData uri="http://schemas.openxmlformats.org/drawingml/2006/table">
            <a:tbl>
              <a:tblPr/>
              <a:tblGrid>
                <a:gridCol w="17756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7565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7776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7565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77565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77565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694592"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美国</a:t>
                      </a:r>
                    </a:p>
                  </a:txBody>
                  <a:tcPr marL="243384" marR="243384" marT="61398" marB="6139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德国</a:t>
                      </a:r>
                    </a:p>
                  </a:txBody>
                  <a:tcPr marL="243384" marR="243384" marT="61398" marB="613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英国</a:t>
                      </a:r>
                    </a:p>
                  </a:txBody>
                  <a:tcPr marL="243384" marR="243384" marT="61398" marB="613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中国</a:t>
                      </a:r>
                    </a:p>
                  </a:txBody>
                  <a:tcPr marL="243384" marR="243384" marT="61398" marB="613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日本</a:t>
                      </a:r>
                    </a:p>
                  </a:txBody>
                  <a:tcPr marL="243384" marR="243384" marT="61398" marB="613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意大利</a:t>
                      </a:r>
                    </a:p>
                  </a:txBody>
                  <a:tcPr marL="243384" marR="243384" marT="61398" marB="613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55331"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黑体" panose="02010600030101010101" pitchFamily="2" charset="-122"/>
                        </a:rPr>
                        <a:t>－</a:t>
                      </a:r>
                      <a:r>
                        <a:rPr kumimoji="0" lang="en-US" altLang="zh-CN" sz="2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黑体" panose="02010600030101010101" pitchFamily="2" charset="-122"/>
                        </a:rPr>
                        <a:t>3.4%</a:t>
                      </a:r>
                    </a:p>
                  </a:txBody>
                  <a:tcPr marL="243384" marR="243384" marT="61398" marB="6139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黑体" panose="02010600030101010101" pitchFamily="2" charset="-122"/>
                        </a:rPr>
                        <a:t>－</a:t>
                      </a:r>
                      <a:r>
                        <a:rPr kumimoji="0" lang="en-US" altLang="zh-CN" sz="2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黑体" panose="02010600030101010101" pitchFamily="2" charset="-122"/>
                        </a:rPr>
                        <a:t>0.9%</a:t>
                      </a:r>
                    </a:p>
                  </a:txBody>
                  <a:tcPr marL="243384" marR="243384" marT="61398" marB="613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黑体" panose="02010600030101010101" pitchFamily="2" charset="-122"/>
                        </a:rPr>
                        <a:t>－</a:t>
                      </a:r>
                      <a:r>
                        <a:rPr kumimoji="0" lang="en-US" altLang="zh-CN" sz="2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黑体" panose="02010600030101010101" pitchFamily="2" charset="-122"/>
                        </a:rPr>
                        <a:t>5.3%</a:t>
                      </a:r>
                      <a:endParaRPr kumimoji="0" lang="zh-CN" altLang="en-US" sz="2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黑体" panose="02010600030101010101" pitchFamily="2" charset="-122"/>
                      </a:endParaRPr>
                    </a:p>
                  </a:txBody>
                  <a:tcPr marL="243384" marR="243384" marT="61398" marB="613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黑体" panose="02010600030101010101" pitchFamily="2" charset="-122"/>
                        </a:rPr>
                        <a:t>2.8%</a:t>
                      </a:r>
                    </a:p>
                  </a:txBody>
                  <a:tcPr marL="243384" marR="243384" marT="61398" marB="613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黑体" panose="02010600030101010101" pitchFamily="2" charset="-122"/>
                        </a:rPr>
                        <a:t>－</a:t>
                      </a:r>
                      <a:r>
                        <a:rPr kumimoji="0" lang="en-US" altLang="zh-CN" sz="2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黑体" panose="02010600030101010101" pitchFamily="2" charset="-122"/>
                        </a:rPr>
                        <a:t>7.3%</a:t>
                      </a:r>
                    </a:p>
                  </a:txBody>
                  <a:tcPr marL="243384" marR="243384" marT="61398" marB="613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黑体" panose="02010600030101010101" pitchFamily="2" charset="-122"/>
                        </a:rPr>
                        <a:t>7.0%</a:t>
                      </a:r>
                    </a:p>
                  </a:txBody>
                  <a:tcPr marL="243384" marR="243384" marT="61398" marB="613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819" name="Text Box 61"/>
          <p:cNvSpPr txBox="1">
            <a:spLocks noChangeArrowheads="1"/>
          </p:cNvSpPr>
          <p:nvPr/>
        </p:nvSpPr>
        <p:spPr bwMode="auto">
          <a:xfrm>
            <a:off x="501513" y="4480434"/>
            <a:ext cx="11168197" cy="1993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43410" tIns="61382" rIns="243410" bIns="61382">
            <a:spAutoFit/>
          </a:bodyPr>
          <a:lstStyle>
            <a:lvl1pPr marL="342900" indent="-342900">
              <a:lnSpc>
                <a:spcPct val="120000"/>
              </a:lnSpc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2700" dirty="0">
                <a:ea typeface="楷体" pitchFamily="49" charset="-122"/>
                <a:cs typeface="Times New Roman" pitchFamily="18" charset="0"/>
              </a:rPr>
              <a:t>   这一年，上述六国中哪些国家的服务出口额增长了？</a:t>
            </a:r>
            <a:endParaRPr lang="en-US" altLang="zh-CN" sz="2700" dirty="0">
              <a:ea typeface="楷体" pitchFamily="49" charset="-122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2700" dirty="0">
                <a:ea typeface="楷体" pitchFamily="49" charset="-122"/>
                <a:cs typeface="Times New Roman" pitchFamily="18" charset="0"/>
              </a:rPr>
              <a:t>   哪些国家的服务出口额减少了？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2700" dirty="0">
                <a:ea typeface="楷体" pitchFamily="49" charset="-122"/>
                <a:cs typeface="Times New Roman" pitchFamily="18" charset="0"/>
              </a:rPr>
              <a:t>   哪国增长率最高？哪国增长率最低？</a:t>
            </a:r>
          </a:p>
        </p:txBody>
      </p:sp>
      <p:sp>
        <p:nvSpPr>
          <p:cNvPr id="6" name="Text Box 62"/>
          <p:cNvSpPr txBox="1">
            <a:spLocks noChangeArrowheads="1"/>
          </p:cNvSpPr>
          <p:nvPr/>
        </p:nvSpPr>
        <p:spPr bwMode="auto">
          <a:xfrm>
            <a:off x="8759547" y="4588376"/>
            <a:ext cx="3526096" cy="534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243410" tIns="61382" rIns="243410" bIns="61382">
            <a:spAutoFit/>
          </a:bodyPr>
          <a:lstStyle>
            <a:lvl1pPr marL="342900" indent="-342900">
              <a:lnSpc>
                <a:spcPct val="120000"/>
              </a:lnSpc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defRPr/>
            </a:pPr>
            <a:r>
              <a:rPr lang="zh-CN" altLang="en-US" sz="2700" dirty="0">
                <a:solidFill>
                  <a:srgbClr val="FF0000"/>
                </a:solidFill>
                <a:ea typeface="宋体" pitchFamily="2" charset="-122"/>
                <a:cs typeface="Times New Roman" pitchFamily="18" charset="0"/>
              </a:rPr>
              <a:t>中国、意大利</a:t>
            </a:r>
          </a:p>
        </p:txBody>
      </p:sp>
      <p:sp>
        <p:nvSpPr>
          <p:cNvPr id="7" name="Text Box 63"/>
          <p:cNvSpPr txBox="1">
            <a:spLocks noChangeArrowheads="1"/>
          </p:cNvSpPr>
          <p:nvPr/>
        </p:nvSpPr>
        <p:spPr bwMode="auto">
          <a:xfrm>
            <a:off x="5765910" y="5210056"/>
            <a:ext cx="5314575" cy="534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243410" tIns="61382" rIns="243410" bIns="61382">
            <a:spAutoFit/>
          </a:bodyPr>
          <a:lstStyle>
            <a:lvl1pPr marL="342900" indent="-342900">
              <a:lnSpc>
                <a:spcPct val="120000"/>
              </a:lnSpc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defRPr/>
            </a:pPr>
            <a:r>
              <a:rPr lang="zh-CN" altLang="en-US" sz="2700" dirty="0">
                <a:solidFill>
                  <a:srgbClr val="FF0000"/>
                </a:solidFill>
                <a:ea typeface="宋体" pitchFamily="2" charset="-122"/>
                <a:cs typeface="Times New Roman" pitchFamily="18" charset="0"/>
              </a:rPr>
              <a:t>美国、德国、英国、日本</a:t>
            </a:r>
          </a:p>
        </p:txBody>
      </p:sp>
      <p:sp>
        <p:nvSpPr>
          <p:cNvPr id="8" name="Text Box 64"/>
          <p:cNvSpPr txBox="1">
            <a:spLocks noChangeArrowheads="1"/>
          </p:cNvSpPr>
          <p:nvPr/>
        </p:nvSpPr>
        <p:spPr bwMode="auto">
          <a:xfrm>
            <a:off x="6277020" y="5817717"/>
            <a:ext cx="4965054" cy="534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43410" tIns="61382" rIns="243410" bIns="61382">
            <a:spAutoFit/>
          </a:bodyPr>
          <a:lstStyle>
            <a:lvl1pPr marL="342900" indent="-342900">
              <a:lnSpc>
                <a:spcPct val="120000"/>
              </a:lnSpc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defRPr/>
            </a:pPr>
            <a:r>
              <a:rPr lang="zh-CN" altLang="en-US" sz="2700" dirty="0">
                <a:solidFill>
                  <a:srgbClr val="FF0000"/>
                </a:solidFill>
                <a:ea typeface="宋体" pitchFamily="2" charset="-122"/>
                <a:cs typeface="Times New Roman" pitchFamily="18" charset="0"/>
              </a:rPr>
              <a:t>意大利增长率最高；</a:t>
            </a:r>
          </a:p>
        </p:txBody>
      </p:sp>
      <p:sp>
        <p:nvSpPr>
          <p:cNvPr id="9" name="Text Box 64"/>
          <p:cNvSpPr txBox="1">
            <a:spLocks noChangeArrowheads="1"/>
          </p:cNvSpPr>
          <p:nvPr/>
        </p:nvSpPr>
        <p:spPr bwMode="auto">
          <a:xfrm>
            <a:off x="9330040" y="5817717"/>
            <a:ext cx="4679340" cy="534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43410" tIns="61382" rIns="243410" bIns="61382">
            <a:spAutoFit/>
          </a:bodyPr>
          <a:lstStyle>
            <a:lvl1pPr marL="342900" indent="-342900">
              <a:lnSpc>
                <a:spcPct val="120000"/>
              </a:lnSpc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defRPr/>
            </a:pPr>
            <a:r>
              <a:rPr lang="zh-CN" altLang="en-US" sz="2700" dirty="0">
                <a:solidFill>
                  <a:srgbClr val="FF0000"/>
                </a:solidFill>
                <a:ea typeface="宋体" pitchFamily="2" charset="-122"/>
                <a:cs typeface="Times New Roman" pitchFamily="18" charset="0"/>
              </a:rPr>
              <a:t>日本增长率最低</a:t>
            </a:r>
            <a:r>
              <a:rPr lang="en-US" altLang="zh-CN" sz="2700" dirty="0">
                <a:solidFill>
                  <a:srgbClr val="FF0000"/>
                </a:solidFill>
                <a:ea typeface="宋体" pitchFamily="2" charset="-122"/>
                <a:cs typeface="Times New Roman" pitchFamily="18" charset="0"/>
              </a:rPr>
              <a:t>.</a:t>
            </a:r>
          </a:p>
        </p:txBody>
      </p:sp>
      <p:grpSp>
        <p:nvGrpSpPr>
          <p:cNvPr id="66590" name="组合 4"/>
          <p:cNvGrpSpPr>
            <a:grpSpLocks/>
          </p:cNvGrpSpPr>
          <p:nvPr/>
        </p:nvGrpSpPr>
        <p:grpSpPr bwMode="auto">
          <a:xfrm>
            <a:off x="4853625" y="1298652"/>
            <a:ext cx="3304532" cy="667733"/>
            <a:chOff x="5060" y="905"/>
            <a:chExt cx="3905" cy="788"/>
          </a:xfrm>
        </p:grpSpPr>
        <p:grpSp>
          <p:nvGrpSpPr>
            <p:cNvPr id="66591" name="组合 6"/>
            <p:cNvGrpSpPr>
              <a:grpSpLocks noChangeAspect="1"/>
            </p:cNvGrpSpPr>
            <p:nvPr/>
          </p:nvGrpSpPr>
          <p:grpSpPr bwMode="auto">
            <a:xfrm>
              <a:off x="5115" y="985"/>
              <a:ext cx="3798" cy="708"/>
              <a:chOff x="3564387" y="597378"/>
              <a:chExt cx="2247990" cy="419195"/>
            </a:xfrm>
          </p:grpSpPr>
          <p:sp>
            <p:nvSpPr>
              <p:cNvPr id="2" name="缺角矩形 1"/>
              <p:cNvSpPr/>
              <p:nvPr/>
            </p:nvSpPr>
            <p:spPr>
              <a:xfrm rot="3000000">
                <a:off x="4021947" y="597210"/>
                <a:ext cx="418644" cy="418922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sz="33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" name="缺角矩形 2"/>
              <p:cNvSpPr/>
              <p:nvPr/>
            </p:nvSpPr>
            <p:spPr>
              <a:xfrm rot="3000000">
                <a:off x="4479356" y="597211"/>
                <a:ext cx="418644" cy="418921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sz="33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缺角矩形 9"/>
              <p:cNvSpPr/>
              <p:nvPr/>
            </p:nvSpPr>
            <p:spPr>
              <a:xfrm rot="3000000">
                <a:off x="4936766" y="597210"/>
                <a:ext cx="418644" cy="418922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sz="33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缺角矩形 10"/>
              <p:cNvSpPr/>
              <p:nvPr/>
            </p:nvSpPr>
            <p:spPr>
              <a:xfrm rot="3000000">
                <a:off x="3564538" y="597211"/>
                <a:ext cx="418644" cy="418921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sz="33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缺角矩形 11"/>
              <p:cNvSpPr/>
              <p:nvPr/>
            </p:nvSpPr>
            <p:spPr>
              <a:xfrm rot="3000000">
                <a:off x="5394174" y="597211"/>
                <a:ext cx="418644" cy="418921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sz="33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6597" name="TextBox 15"/>
            <p:cNvSpPr txBox="1">
              <a:spLocks noChangeArrowheads="1"/>
            </p:cNvSpPr>
            <p:nvPr/>
          </p:nvSpPr>
          <p:spPr bwMode="auto">
            <a:xfrm>
              <a:off x="5060" y="905"/>
              <a:ext cx="3905" cy="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 eaLnBrk="0" hangingPunct="0"/>
              <a:r>
                <a:rPr lang="zh-CN" altLang="en-US" sz="33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拓广探索题</a:t>
              </a:r>
              <a:endParaRPr lang="en-US" altLang="zh-CN" sz="33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101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8" grpId="0" bldLvl="0" animBg="1"/>
      <p:bldP spid="9" grpId="0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>
            <a:spLocks noChangeArrowheads="1"/>
          </p:cNvSpPr>
          <p:nvPr/>
        </p:nvSpPr>
        <p:spPr bwMode="auto">
          <a:xfrm>
            <a:off x="2304750" y="1558228"/>
            <a:ext cx="1775652" cy="664787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  <a:alpha val="39998"/>
            </a:schemeClr>
          </a:solidFill>
          <a:ln w="15240">
            <a:solidFill>
              <a:srgbClr val="0066FF"/>
            </a:solidFill>
            <a:round/>
            <a:headEnd/>
            <a:tailEnd/>
          </a:ln>
        </p:spPr>
        <p:txBody>
          <a:bodyPr lIns="121917" tIns="60958" rIns="121917" bIns="60958" anchor="ctr"/>
          <a:lstStyle/>
          <a:p>
            <a:pPr algn="ctr"/>
            <a:r>
              <a:rPr lang="zh-CN" altLang="en-US" sz="3200" dirty="0">
                <a:latin typeface="黑体" pitchFamily="49" charset="-122"/>
                <a:ea typeface="黑体" pitchFamily="49" charset="-122"/>
              </a:rPr>
              <a:t>概念</a:t>
            </a:r>
          </a:p>
        </p:txBody>
      </p:sp>
      <p:sp>
        <p:nvSpPr>
          <p:cNvPr id="4" name="圆角矩形 3"/>
          <p:cNvSpPr>
            <a:spLocks noChangeArrowheads="1"/>
          </p:cNvSpPr>
          <p:nvPr/>
        </p:nvSpPr>
        <p:spPr bwMode="auto">
          <a:xfrm>
            <a:off x="2289934" y="2987309"/>
            <a:ext cx="9748098" cy="1251239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  <a:alpha val="39998"/>
            </a:schemeClr>
          </a:solidFill>
          <a:ln w="15240">
            <a:solidFill>
              <a:srgbClr val="0066FF"/>
            </a:solidFill>
            <a:round/>
            <a:headEnd/>
            <a:tailEnd/>
          </a:ln>
        </p:spPr>
        <p:txBody>
          <a:bodyPr lIns="121917" tIns="60958" rIns="121917" bIns="60958" anchor="ctr"/>
          <a:lstStyle/>
          <a:p>
            <a:pPr algn="ctr"/>
            <a:r>
              <a:rPr lang="zh-CN" altLang="en-US" sz="3200" dirty="0">
                <a:latin typeface="黑体" pitchFamily="49" charset="-122"/>
                <a:ea typeface="黑体" pitchFamily="49" charset="-122"/>
              </a:rPr>
              <a:t>正数和负数表示实际问题中的具有</a:t>
            </a:r>
            <a:r>
              <a:rPr lang="zh-CN" altLang="en-US" sz="3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相反意义</a:t>
            </a:r>
            <a:r>
              <a:rPr lang="zh-CN" altLang="en-US" sz="3200" dirty="0">
                <a:latin typeface="黑体" pitchFamily="49" charset="-122"/>
                <a:ea typeface="黑体" pitchFamily="49" charset="-122"/>
              </a:rPr>
              <a:t>的量</a:t>
            </a:r>
            <a:r>
              <a:rPr lang="en-US" altLang="zh-CN" sz="3200" dirty="0">
                <a:latin typeface="黑体" pitchFamily="49" charset="-122"/>
                <a:ea typeface="黑体" pitchFamily="49" charset="-122"/>
              </a:rPr>
              <a:t>.</a:t>
            </a:r>
          </a:p>
        </p:txBody>
      </p:sp>
      <p:sp>
        <p:nvSpPr>
          <p:cNvPr id="5" name="圆角矩形 4"/>
          <p:cNvSpPr>
            <a:spLocks noChangeArrowheads="1"/>
          </p:cNvSpPr>
          <p:nvPr/>
        </p:nvSpPr>
        <p:spPr bwMode="auto">
          <a:xfrm>
            <a:off x="2304751" y="4615402"/>
            <a:ext cx="9733281" cy="1509533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  <a:alpha val="39998"/>
            </a:schemeClr>
          </a:solidFill>
          <a:ln w="15240">
            <a:solidFill>
              <a:srgbClr val="0066FF"/>
            </a:solidFill>
            <a:round/>
            <a:headEnd/>
            <a:tailEnd/>
          </a:ln>
        </p:spPr>
        <p:txBody>
          <a:bodyPr lIns="121917" tIns="60958" rIns="121917" bIns="60958" anchor="ctr"/>
          <a:lstStyle/>
          <a:p>
            <a:r>
              <a:rPr lang="zh-CN" altLang="en-US" sz="3200" dirty="0">
                <a:latin typeface="黑体" pitchFamily="49" charset="-122"/>
                <a:ea typeface="黑体" pitchFamily="49" charset="-122"/>
              </a:rPr>
              <a:t>在具体的问题情境中，明确正数和负数代表的</a:t>
            </a:r>
            <a:r>
              <a:rPr lang="zh-CN" altLang="en-US" sz="3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实际意义</a:t>
            </a:r>
            <a:r>
              <a:rPr lang="en-US" altLang="zh-CN" sz="3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.</a:t>
            </a:r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1811632" y="1890622"/>
            <a:ext cx="478304" cy="3482722"/>
            <a:chOff x="214420" y="1193800"/>
            <a:chExt cx="357875" cy="1733296"/>
          </a:xfrm>
        </p:grpSpPr>
        <p:cxnSp>
          <p:nvCxnSpPr>
            <p:cNvPr id="67589" name="直接连接符 16"/>
            <p:cNvCxnSpPr>
              <a:cxnSpLocks noChangeShapeType="1"/>
            </p:cNvCxnSpPr>
            <p:nvPr/>
          </p:nvCxnSpPr>
          <p:spPr bwMode="auto">
            <a:xfrm>
              <a:off x="384048" y="1193800"/>
              <a:ext cx="188247" cy="0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590" name="直接连接符 53"/>
            <p:cNvCxnSpPr>
              <a:cxnSpLocks noChangeShapeType="1"/>
            </p:cNvCxnSpPr>
            <p:nvPr/>
          </p:nvCxnSpPr>
          <p:spPr bwMode="auto">
            <a:xfrm>
              <a:off x="384048" y="2927096"/>
              <a:ext cx="188247" cy="0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591" name="直接连接符 54"/>
            <p:cNvCxnSpPr>
              <a:cxnSpLocks noChangeShapeType="1"/>
            </p:cNvCxnSpPr>
            <p:nvPr/>
          </p:nvCxnSpPr>
          <p:spPr bwMode="auto">
            <a:xfrm>
              <a:off x="384048" y="1193800"/>
              <a:ext cx="0" cy="1733296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592" name="直接连接符 55"/>
            <p:cNvCxnSpPr>
              <a:cxnSpLocks noChangeShapeType="1"/>
            </p:cNvCxnSpPr>
            <p:nvPr/>
          </p:nvCxnSpPr>
          <p:spPr bwMode="auto">
            <a:xfrm>
              <a:off x="214420" y="2039048"/>
              <a:ext cx="316263" cy="0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4482517" y="992084"/>
            <a:ext cx="6888854" cy="71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正数和负数的定义</a:t>
            </a:r>
            <a:endParaRPr lang="en-US" altLang="zh-CN" sz="3200" dirty="0">
              <a:solidFill>
                <a:srgbClr val="0000FF"/>
              </a:solidFill>
              <a:latin typeface="Times New Roman" pitchFamily="18" charset="0"/>
              <a:ea typeface="黑体" pitchFamily="49" charset="-122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457121" y="1935081"/>
            <a:ext cx="7089910" cy="1431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algn="just"/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0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的意义不仅是表示“没有”，还是正数和负数的分界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.</a:t>
            </a:r>
            <a:endParaRPr lang="zh-CN" altLang="en-US" sz="3200" dirty="0">
              <a:solidFill>
                <a:srgbClr val="0000FF"/>
              </a:solidFill>
              <a:latin typeface="Times New Roman" pitchFamily="18" charset="0"/>
              <a:ea typeface="黑体" pitchFamily="49" charset="-122"/>
            </a:endParaRPr>
          </a:p>
        </p:txBody>
      </p:sp>
      <p:sp>
        <p:nvSpPr>
          <p:cNvPr id="13" name="AutoShape 77"/>
          <p:cNvSpPr>
            <a:spLocks/>
          </p:cNvSpPr>
          <p:nvPr/>
        </p:nvSpPr>
        <p:spPr bwMode="auto">
          <a:xfrm>
            <a:off x="4177757" y="1245586"/>
            <a:ext cx="304760" cy="1512000"/>
          </a:xfrm>
          <a:prstGeom prst="leftBrace">
            <a:avLst>
              <a:gd name="adj1" fmla="val 29163"/>
              <a:gd name="adj2" fmla="val 50000"/>
            </a:avLst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 anchor="ctr"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94708" y="2292882"/>
            <a:ext cx="1701578" cy="2322520"/>
          </a:xfrm>
          <a:prstGeom prst="rect">
            <a:avLst/>
          </a:prstGeom>
          <a:ln/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121917" tIns="60958" rIns="121917" bIns="60958" anchor="ctr"/>
          <a:lstStyle>
            <a:lvl1pPr eaLnBrk="0" hangingPunct="0">
              <a:lnSpc>
                <a:spcPct val="120000"/>
              </a:lnSpc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buFontTx/>
              <a:buNone/>
              <a:defRPr/>
            </a:pPr>
            <a:r>
              <a:rPr lang="zh-CN" altLang="en-US" sz="3700" b="0" dirty="0">
                <a:latin typeface="+mn-lt"/>
              </a:rPr>
              <a:t>正数、</a:t>
            </a:r>
            <a:r>
              <a:rPr lang="en-US" altLang="zh-CN" sz="3700" b="0" dirty="0">
                <a:latin typeface="+mn-lt"/>
              </a:rPr>
              <a:t>0</a:t>
            </a:r>
            <a:r>
              <a:rPr lang="zh-CN" altLang="en-US" sz="3700" b="0" dirty="0">
                <a:latin typeface="+mn-lt"/>
              </a:rPr>
              <a:t>、</a:t>
            </a:r>
            <a:endParaRPr lang="en-US" altLang="zh-CN" sz="3700" b="0" dirty="0">
              <a:latin typeface="+mn-lt"/>
            </a:endParaRPr>
          </a:p>
          <a:p>
            <a:pPr algn="ctr">
              <a:lnSpc>
                <a:spcPct val="100000"/>
              </a:lnSpc>
              <a:buFontTx/>
              <a:buNone/>
              <a:defRPr/>
            </a:pPr>
            <a:r>
              <a:rPr lang="zh-CN" altLang="en-US" sz="3700" b="0" dirty="0">
                <a:latin typeface="+mn-lt"/>
              </a:rPr>
              <a:t>负数</a:t>
            </a:r>
          </a:p>
        </p:txBody>
      </p:sp>
    </p:spTree>
    <p:extLst>
      <p:ext uri="{BB962C8B-B14F-4D97-AF65-F5344CB8AC3E}">
        <p14:creationId xmlns:p14="http://schemas.microsoft.com/office/powerpoint/2010/main" val="2734200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5" grpId="0" bldLvl="0" animBg="1"/>
      <p:bldP spid="11" grpId="0"/>
      <p:bldP spid="12" grpId="0"/>
      <p:bldP spid="13" grpId="0" bldLvl="0" animBg="1"/>
      <p:bldP spid="2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26926" y="2615101"/>
            <a:ext cx="7981640" cy="824261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600" b="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072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7169"/>
          <p:cNvSpPr txBox="1"/>
          <p:nvPr/>
        </p:nvSpPr>
        <p:spPr>
          <a:xfrm>
            <a:off x="778866" y="2069943"/>
            <a:ext cx="10952747" cy="1416100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280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    </a:t>
            </a:r>
            <a:r>
              <a:rPr lang="en-US" altLang="zh-CN" sz="280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【</a:t>
            </a:r>
            <a:r>
              <a:rPr lang="zh-CN" altLang="en-US" sz="280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思考</a:t>
            </a:r>
            <a:r>
              <a:rPr lang="en-US" altLang="zh-CN" sz="280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】</a:t>
            </a:r>
            <a:r>
              <a:rPr lang="zh-CN" altLang="en-US" sz="280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根据实际生活的需要，人们引进了另一种数，你知道是什么数吗？结合你在实际生活中接触到的数，试举例</a:t>
            </a:r>
            <a:r>
              <a:rPr lang="en-US" altLang="zh-CN" sz="280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</a:p>
        </p:txBody>
      </p:sp>
      <p:pic>
        <p:nvPicPr>
          <p:cNvPr id="4" name="Picture 5" descr="天气预报图0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17" t="35274" r="18384" b="46484"/>
          <a:stretch/>
        </p:blipFill>
        <p:spPr bwMode="auto">
          <a:xfrm>
            <a:off x="2548952" y="3814002"/>
            <a:ext cx="3103180" cy="1470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椭圆 5"/>
          <p:cNvSpPr>
            <a:spLocks noChangeArrowheads="1"/>
          </p:cNvSpPr>
          <p:nvPr/>
        </p:nvSpPr>
        <p:spPr bwMode="auto">
          <a:xfrm>
            <a:off x="2734412" y="4609972"/>
            <a:ext cx="406347" cy="294284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 sz="1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图片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947"/>
          <a:stretch/>
        </p:blipFill>
        <p:spPr bwMode="auto">
          <a:xfrm>
            <a:off x="7185606" y="3282514"/>
            <a:ext cx="995761" cy="294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椭圆 7"/>
          <p:cNvSpPr>
            <a:spLocks noChangeArrowheads="1"/>
          </p:cNvSpPr>
          <p:nvPr/>
        </p:nvSpPr>
        <p:spPr bwMode="auto">
          <a:xfrm>
            <a:off x="7185606" y="5719040"/>
            <a:ext cx="1462427" cy="40437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 sz="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8910465" y="3629406"/>
            <a:ext cx="463489" cy="2616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b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电梯楼层按钮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3337388" y="1346975"/>
            <a:ext cx="6828960" cy="584775"/>
            <a:chOff x="2024538" y="447443"/>
            <a:chExt cx="5122387" cy="438480"/>
          </a:xfrm>
        </p:grpSpPr>
        <p:grpSp>
          <p:nvGrpSpPr>
            <p:cNvPr id="15" name="组合 4"/>
            <p:cNvGrpSpPr>
              <a:grpSpLocks/>
            </p:cNvGrpSpPr>
            <p:nvPr/>
          </p:nvGrpSpPr>
          <p:grpSpPr bwMode="auto">
            <a:xfrm>
              <a:off x="2024538" y="469900"/>
              <a:ext cx="1907430" cy="396746"/>
              <a:chOff x="4812" y="1106"/>
              <a:chExt cx="3001" cy="624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4812" y="1106"/>
                <a:ext cx="3001" cy="624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" name="矩形 1"/>
              <p:cNvSpPr>
                <a:spLocks noChangeArrowheads="1"/>
              </p:cNvSpPr>
              <p:nvPr/>
            </p:nvSpPr>
            <p:spPr bwMode="auto">
              <a:xfrm>
                <a:off x="5338" y="1129"/>
                <a:ext cx="2032" cy="5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zh-CN" altLang="en-US" sz="3200" dirty="0">
                    <a:solidFill>
                      <a:schemeClr val="bg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知识点 </a:t>
                </a:r>
                <a:r>
                  <a:rPr lang="en-US" altLang="zh-CN" sz="3200" dirty="0">
                    <a:solidFill>
                      <a:schemeClr val="bg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1</a:t>
                </a:r>
                <a:endParaRPr lang="zh-CN" altLang="en-US" sz="3200" dirty="0">
                  <a:solidFill>
                    <a:schemeClr val="bg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</p:grpSp>
        <p:sp>
          <p:nvSpPr>
            <p:cNvPr id="16" name="文本框 8"/>
            <p:cNvSpPr txBox="1">
              <a:spLocks noChangeArrowheads="1"/>
            </p:cNvSpPr>
            <p:nvPr/>
          </p:nvSpPr>
          <p:spPr bwMode="auto">
            <a:xfrm>
              <a:off x="4144962" y="447443"/>
              <a:ext cx="3001963" cy="438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 dirty="0"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正数、负数的定义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7626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8" grpId="0" bldLvl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996473" y="2476380"/>
            <a:ext cx="10692007" cy="1367683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121917" tIns="60958" rIns="121917" bIns="60958" anchor="ctr"/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新闻报道：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某年，我国花生产量比上年增长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1.8%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，油菜籽产量比上年增长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-2.7%.</a:t>
            </a:r>
            <a:endParaRPr lang="zh-CN" altLang="en-US" sz="3200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3" name="椭圆 2"/>
          <p:cNvSpPr>
            <a:spLocks noChangeArrowheads="1"/>
          </p:cNvSpPr>
          <p:nvPr/>
        </p:nvSpPr>
        <p:spPr bwMode="auto">
          <a:xfrm>
            <a:off x="3879632" y="3308424"/>
            <a:ext cx="1286133" cy="53564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 sz="1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164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031961" y="1993431"/>
            <a:ext cx="10767316" cy="160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）天气预报中的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，电梯按钮中的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～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5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，新闻报道中的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1.8%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；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61623" y="3425932"/>
            <a:ext cx="10094913" cy="160020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buFont typeface="Arial" pitchFamily="34" charset="0"/>
            </a:pP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天气预报中的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-3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，电梯按钮中的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-1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，新闻报道中的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-2.7%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.</a:t>
            </a:r>
            <a:endParaRPr lang="zh-CN" altLang="en-US" sz="3200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1031961" y="1227874"/>
            <a:ext cx="7271920" cy="861974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问题</a:t>
            </a:r>
            <a:r>
              <a:rPr lang="en-US" altLang="zh-CN" sz="320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1</a:t>
            </a:r>
            <a:r>
              <a:rPr lang="zh-CN" altLang="en-US" sz="320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：</a:t>
            </a:r>
            <a:r>
              <a:rPr lang="zh-CN" altLang="en-US" sz="320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说一说上面用到的各数的含义</a:t>
            </a:r>
            <a:r>
              <a:rPr lang="en-US" altLang="zh-CN" sz="320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5" name="Text Box 3"/>
          <p:cNvSpPr txBox="1"/>
          <p:nvPr/>
        </p:nvSpPr>
        <p:spPr>
          <a:xfrm>
            <a:off x="1031961" y="5026132"/>
            <a:ext cx="9117413" cy="861974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问题</a:t>
            </a:r>
            <a:r>
              <a:rPr lang="en-US" altLang="zh-CN" sz="320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2</a:t>
            </a:r>
            <a:r>
              <a:rPr lang="zh-CN" altLang="en-US" sz="320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：</a:t>
            </a:r>
            <a:r>
              <a:rPr lang="zh-CN" altLang="en-US" sz="320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上面这两类数，分别属于什么数？</a:t>
            </a:r>
          </a:p>
        </p:txBody>
      </p:sp>
    </p:spTree>
    <p:extLst>
      <p:ext uri="{BB962C8B-B14F-4D97-AF65-F5344CB8AC3E}">
        <p14:creationId xmlns:p14="http://schemas.microsoft.com/office/powerpoint/2010/main" val="1875095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  <p:bldP spid="35842" grpId="0" bldLvl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2"/>
          <p:cNvSpPr txBox="1">
            <a:spLocks noChangeArrowheads="1"/>
          </p:cNvSpPr>
          <p:nvPr/>
        </p:nvSpPr>
        <p:spPr bwMode="auto">
          <a:xfrm>
            <a:off x="1743445" y="1820007"/>
            <a:ext cx="9917723" cy="71403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像</a:t>
            </a:r>
            <a:r>
              <a:rPr lang="en-US" altLang="zh-CN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、</a:t>
            </a:r>
            <a:r>
              <a:rPr lang="en-US" altLang="zh-CN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、</a:t>
            </a:r>
            <a:r>
              <a:rPr lang="en-US" altLang="zh-CN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、</a:t>
            </a:r>
            <a:r>
              <a:rPr lang="en-US" altLang="zh-CN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1.8</a:t>
            </a:r>
            <a:r>
              <a:rPr lang="zh-CN" alt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％等这样</a:t>
            </a:r>
            <a:r>
              <a:rPr lang="zh-CN" altLang="en-US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大于</a:t>
            </a:r>
            <a:r>
              <a:rPr lang="en-US" altLang="zh-CN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zh-CN" alt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的数叫做</a:t>
            </a:r>
            <a:r>
              <a:rPr lang="zh-CN" altLang="en-US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正数</a:t>
            </a:r>
            <a:r>
              <a:rPr lang="en-US" altLang="zh-CN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文本框 3"/>
          <p:cNvSpPr txBox="1">
            <a:spLocks noChangeArrowheads="1"/>
          </p:cNvSpPr>
          <p:nvPr/>
        </p:nvSpPr>
        <p:spPr bwMode="auto">
          <a:xfrm>
            <a:off x="1743445" y="3361461"/>
            <a:ext cx="9917723" cy="150694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像</a:t>
            </a:r>
            <a:r>
              <a:rPr lang="en-US" altLang="zh-CN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-3</a:t>
            </a:r>
            <a:r>
              <a:rPr lang="zh-CN" alt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zh-CN" alt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-2.7</a:t>
            </a:r>
            <a:r>
              <a:rPr lang="zh-CN" alt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％等这样在正数前面加上符号</a:t>
            </a:r>
            <a:r>
              <a:rPr lang="en-US" altLang="zh-CN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“-”</a:t>
            </a: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zh-CN" alt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负号）的数叫做</a:t>
            </a:r>
            <a:r>
              <a:rPr lang="zh-CN" altLang="en-US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负数</a:t>
            </a:r>
            <a:r>
              <a:rPr lang="en-US" altLang="zh-CN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2247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7" name="文本框 12296"/>
          <p:cNvSpPr txBox="1">
            <a:spLocks noChangeArrowheads="1"/>
          </p:cNvSpPr>
          <p:nvPr/>
        </p:nvSpPr>
        <p:spPr bwMode="auto">
          <a:xfrm>
            <a:off x="1935848" y="1481306"/>
            <a:ext cx="9498363" cy="2750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        有时，我们为了明确表达意义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  <a:sym typeface="Arial" pitchFamily="34" charset="0"/>
              </a:rPr>
              <a:t>，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在正数前面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  <a:sym typeface="Arial" pitchFamily="34" charset="0"/>
              </a:rPr>
              <a:t>也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加上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“+”（正）号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，如+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  <a:sym typeface="Arial" pitchFamily="34" charset="0"/>
              </a:rPr>
              <a:t>+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1.8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％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，+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0.5…</a:t>
            </a:r>
          </a:p>
          <a:p>
            <a:pPr>
              <a:lnSpc>
                <a:spcPct val="150000"/>
              </a:lnSpc>
              <a:spcBef>
                <a:spcPts val="3200"/>
              </a:spcBef>
            </a:pP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zh-CN" altLang="en-US" sz="3200" u="sng" dirty="0">
                <a:latin typeface="Times New Roman" pitchFamily="18" charset="0"/>
                <a:cs typeface="Times New Roman" pitchFamily="18" charset="0"/>
              </a:rPr>
              <a:t>一般情况下我们</a:t>
            </a:r>
            <a:r>
              <a:rPr lang="zh-CN" altLang="en-US" sz="32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省略“+”不写</a:t>
            </a:r>
            <a:r>
              <a:rPr lang="en-US" altLang="zh-CN" sz="3200" u="sng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1997" name="文本框 6"/>
          <p:cNvSpPr txBox="1">
            <a:spLocks noChangeArrowheads="1"/>
          </p:cNvSpPr>
          <p:nvPr/>
        </p:nvSpPr>
        <p:spPr bwMode="auto">
          <a:xfrm>
            <a:off x="2400945" y="4950025"/>
            <a:ext cx="7933502" cy="69778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/>
          <a:p>
            <a:pPr algn="ctr"/>
            <a:r>
              <a:rPr lang="en-US" altLang="zh-CN" sz="3700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</a:t>
            </a:r>
            <a:r>
              <a:rPr lang="zh-CN" altLang="en-US" sz="3700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既不是正数，也不是负数</a:t>
            </a:r>
            <a:r>
              <a:rPr lang="en-US" altLang="zh-CN" sz="3700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77149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7" grpId="0" build="p"/>
      <p:bldP spid="4199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椭圆 20"/>
          <p:cNvSpPr>
            <a:spLocks noChangeArrowheads="1"/>
          </p:cNvSpPr>
          <p:nvPr/>
        </p:nvSpPr>
        <p:spPr bwMode="auto">
          <a:xfrm>
            <a:off x="6577744" y="3567410"/>
            <a:ext cx="3199983" cy="1996477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121917" tIns="60958" rIns="121917" bIns="60958"/>
          <a:lstStyle/>
          <a:p>
            <a:endParaRPr lang="zh-CN" altLang="en-US" sz="1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组合 2"/>
          <p:cNvGrpSpPr>
            <a:grpSpLocks/>
          </p:cNvGrpSpPr>
          <p:nvPr/>
        </p:nvGrpSpPr>
        <p:grpSpPr bwMode="auto">
          <a:xfrm>
            <a:off x="2428185" y="2598417"/>
            <a:ext cx="7582808" cy="936079"/>
            <a:chOff x="326" y="3283"/>
            <a:chExt cx="11944" cy="1475"/>
          </a:xfrm>
        </p:grpSpPr>
        <p:sp>
          <p:nvSpPr>
            <p:cNvPr id="43011" name="矩形 16387"/>
            <p:cNvSpPr>
              <a:spLocks noChangeArrowheads="1"/>
            </p:cNvSpPr>
            <p:nvPr/>
          </p:nvSpPr>
          <p:spPr bwMode="auto">
            <a:xfrm>
              <a:off x="469" y="3424"/>
              <a:ext cx="11801" cy="1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indent="355591" algn="just">
                <a:lnSpc>
                  <a:spcPct val="150000"/>
                </a:lnSpc>
              </a:pPr>
              <a:r>
                <a:rPr lang="zh-CN" altLang="en-US" sz="3200" dirty="0"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   </a:t>
              </a:r>
            </a:p>
          </p:txBody>
        </p:sp>
        <p:graphicFrame>
          <p:nvGraphicFramePr>
            <p:cNvPr id="43012" name="对象 1638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12194767"/>
                </p:ext>
              </p:extLst>
            </p:nvPr>
          </p:nvGraphicFramePr>
          <p:xfrm>
            <a:off x="326" y="3283"/>
            <a:ext cx="11384" cy="1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16" name="Equation" r:id="rId4" imgW="3124080" imgH="406080" progId="Equation.DSMT4">
                    <p:embed/>
                  </p:oleObj>
                </mc:Choice>
                <mc:Fallback>
                  <p:oleObj name="Equation" r:id="rId4" imgW="3124080" imgH="4060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6" y="3283"/>
                          <a:ext cx="11384" cy="1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3015" name="文本框 1"/>
          <p:cNvSpPr txBox="1">
            <a:spLocks noChangeArrowheads="1"/>
          </p:cNvSpPr>
          <p:nvPr/>
        </p:nvSpPr>
        <p:spPr bwMode="auto">
          <a:xfrm>
            <a:off x="1407823" y="1974099"/>
            <a:ext cx="9741748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Arial" pitchFamily="34" charset="0"/>
              </a:rPr>
              <a:t>例  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读出下列各数，并把它们填在相应的圈里：</a:t>
            </a:r>
            <a:endParaRPr lang="zh-CN" altLang="en-US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4" name="椭圆 3"/>
          <p:cNvSpPr>
            <a:spLocks noChangeArrowheads="1"/>
          </p:cNvSpPr>
          <p:nvPr/>
        </p:nvSpPr>
        <p:spPr bwMode="auto">
          <a:xfrm>
            <a:off x="1985175" y="3572710"/>
            <a:ext cx="3292046" cy="1996477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121917" tIns="60958" rIns="121917" bIns="60958"/>
          <a:lstStyle/>
          <a:p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902591" y="5825846"/>
            <a:ext cx="1249200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正数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7701549" y="5825846"/>
            <a:ext cx="1746022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负数</a:t>
            </a:r>
          </a:p>
        </p:txBody>
      </p:sp>
      <p:graphicFrame>
        <p:nvGraphicFramePr>
          <p:cNvPr id="43020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914532"/>
              </p:ext>
            </p:extLst>
          </p:nvPr>
        </p:nvGraphicFramePr>
        <p:xfrm>
          <a:off x="2583690" y="3762161"/>
          <a:ext cx="480420" cy="935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7" name="Equation" r:id="rId6" imgW="203040" imgH="393480" progId="Equation.DSMT4">
                  <p:embed/>
                </p:oleObj>
              </mc:Choice>
              <mc:Fallback>
                <p:oleObj name="Equation" r:id="rId6" imgW="20304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3690" y="3762161"/>
                        <a:ext cx="480420" cy="93578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24" name="文本框 17"/>
          <p:cNvSpPr txBox="1">
            <a:spLocks noChangeArrowheads="1"/>
          </p:cNvSpPr>
          <p:nvPr/>
        </p:nvSpPr>
        <p:spPr bwMode="auto">
          <a:xfrm>
            <a:off x="6977743" y="3922356"/>
            <a:ext cx="1506834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   -11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，</a:t>
            </a:r>
          </a:p>
        </p:txBody>
      </p:sp>
      <p:grpSp>
        <p:nvGrpSpPr>
          <p:cNvPr id="43030" name="组合 6"/>
          <p:cNvGrpSpPr>
            <a:grpSpLocks/>
          </p:cNvGrpSpPr>
          <p:nvPr/>
        </p:nvGrpSpPr>
        <p:grpSpPr bwMode="auto">
          <a:xfrm>
            <a:off x="3374931" y="1305773"/>
            <a:ext cx="2440424" cy="630943"/>
            <a:chOff x="430319" y="556893"/>
            <a:chExt cx="1829953" cy="473410"/>
          </a:xfrm>
        </p:grpSpPr>
        <p:grpSp>
          <p:nvGrpSpPr>
            <p:cNvPr id="43031" name="组合 5"/>
            <p:cNvGrpSpPr>
              <a:grpSpLocks/>
            </p:cNvGrpSpPr>
            <p:nvPr/>
          </p:nvGrpSpPr>
          <p:grpSpPr bwMode="auto">
            <a:xfrm>
              <a:off x="468723" y="591841"/>
              <a:ext cx="1417171" cy="425725"/>
              <a:chOff x="2177459" y="-557354"/>
              <a:chExt cx="1417171" cy="425725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2177459" y="-557354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507550" y="-557354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837642" y="-557354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167733" y="-557354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3037" name="文本框 11"/>
            <p:cNvSpPr txBox="1">
              <a:spLocks noChangeArrowheads="1"/>
            </p:cNvSpPr>
            <p:nvPr/>
          </p:nvSpPr>
          <p:spPr bwMode="auto">
            <a:xfrm>
              <a:off x="430319" y="556893"/>
              <a:ext cx="1829953" cy="473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 eaLnBrk="0" hangingPunct="0"/>
              <a:r>
                <a:rPr lang="zh-CN" altLang="en-US" sz="35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素养考点 </a:t>
              </a:r>
              <a:r>
                <a:rPr lang="en-US" altLang="zh-CN" sz="35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zh-CN" alt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3038" name="文本框 1"/>
          <p:cNvSpPr txBox="1">
            <a:spLocks noChangeArrowheads="1"/>
          </p:cNvSpPr>
          <p:nvPr/>
        </p:nvSpPr>
        <p:spPr bwMode="auto">
          <a:xfrm>
            <a:off x="5645691" y="1339277"/>
            <a:ext cx="3938605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正数和负数的识别</a:t>
            </a:r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450132"/>
              </p:ext>
            </p:extLst>
          </p:nvPr>
        </p:nvGraphicFramePr>
        <p:xfrm>
          <a:off x="3177737" y="4606294"/>
          <a:ext cx="754742" cy="9362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8" name="Equation" r:id="rId8" imgW="317160" imgH="393480" progId="Equation.DSMT4">
                  <p:embed/>
                </p:oleObj>
              </mc:Choice>
              <mc:Fallback>
                <p:oleObj name="Equation" r:id="rId8" imgW="31716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177737" y="4606294"/>
                        <a:ext cx="754742" cy="9362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2800872"/>
              </p:ext>
            </p:extLst>
          </p:nvPr>
        </p:nvGraphicFramePr>
        <p:xfrm>
          <a:off x="3245533" y="3999099"/>
          <a:ext cx="771330" cy="43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9" name="Equation" r:id="rId10" imgW="317160" imgH="177480" progId="Equation.DSMT4">
                  <p:embed/>
                </p:oleObj>
              </mc:Choice>
              <mc:Fallback>
                <p:oleObj name="Equation" r:id="rId10" imgW="3171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245533" y="3999099"/>
                        <a:ext cx="771330" cy="43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911371"/>
              </p:ext>
            </p:extLst>
          </p:nvPr>
        </p:nvGraphicFramePr>
        <p:xfrm>
          <a:off x="4256707" y="3996329"/>
          <a:ext cx="647916" cy="43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0" name="Equation" r:id="rId12" imgW="266400" imgH="177480" progId="Equation.DSMT4">
                  <p:embed/>
                </p:oleObj>
              </mc:Choice>
              <mc:Fallback>
                <p:oleObj name="Equation" r:id="rId12" imgW="2664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256707" y="3996329"/>
                        <a:ext cx="647916" cy="43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8303614" y="3922357"/>
            <a:ext cx="1474113" cy="61554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-2.7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，</a:t>
            </a:r>
          </a:p>
        </p:txBody>
      </p:sp>
      <p:graphicFrame>
        <p:nvGraphicFramePr>
          <p:cNvPr id="31" name="对象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4754815"/>
              </p:ext>
            </p:extLst>
          </p:nvPr>
        </p:nvGraphicFramePr>
        <p:xfrm>
          <a:off x="7814839" y="4537750"/>
          <a:ext cx="759720" cy="9360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1" name="Equation" r:id="rId14" imgW="253800" imgH="393480" progId="Equation.DSMT4">
                  <p:embed/>
                </p:oleObj>
              </mc:Choice>
              <mc:Fallback>
                <p:oleObj name="Equation" r:id="rId14" imgW="25380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4839" y="4537750"/>
                        <a:ext cx="759720" cy="9360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09105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24" grpId="0"/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2399</TotalTime>
  <Words>1743</Words>
  <Application>Microsoft Office PowerPoint</Application>
  <PresentationFormat>自定义</PresentationFormat>
  <Paragraphs>189</Paragraphs>
  <Slides>33</Slides>
  <Notes>14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35" baseType="lpstr">
      <vt:lpstr>1_自定义设计方案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（2）天气预报中的-3，电梯按钮中的-1，新闻报道中的-2.7%.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0只表示没有吗?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世纪金榜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世纪金榜</dc:title>
  <dc:creator>Administrator</dc:creator>
  <cp:lastModifiedBy>Administrator</cp:lastModifiedBy>
  <cp:revision>92</cp:revision>
  <cp:lastPrinted>1601-01-01T00:00:00Z</cp:lastPrinted>
  <dcterms:created xsi:type="dcterms:W3CDTF">1601-01-01T00:00:00Z</dcterms:created>
  <dcterms:modified xsi:type="dcterms:W3CDTF">2024-08-21T07:10:23Z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